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01" r:id="rId1"/>
  </p:sldMasterIdLst>
  <p:notesMasterIdLst>
    <p:notesMasterId r:id="rId50"/>
  </p:notesMasterIdLst>
  <p:sldIdLst>
    <p:sldId id="549" r:id="rId2"/>
    <p:sldId id="671" r:id="rId3"/>
    <p:sldId id="625" r:id="rId4"/>
    <p:sldId id="623" r:id="rId5"/>
    <p:sldId id="688" r:id="rId6"/>
    <p:sldId id="534" r:id="rId7"/>
    <p:sldId id="672" r:id="rId8"/>
    <p:sldId id="689" r:id="rId9"/>
    <p:sldId id="684" r:id="rId10"/>
    <p:sldId id="664" r:id="rId11"/>
    <p:sldId id="622" r:id="rId12"/>
    <p:sldId id="546" r:id="rId13"/>
    <p:sldId id="665" r:id="rId14"/>
    <p:sldId id="691" r:id="rId15"/>
    <p:sldId id="692" r:id="rId16"/>
    <p:sldId id="693" r:id="rId17"/>
    <p:sldId id="694" r:id="rId18"/>
    <p:sldId id="695" r:id="rId19"/>
    <p:sldId id="696" r:id="rId20"/>
    <p:sldId id="697" r:id="rId21"/>
    <p:sldId id="698" r:id="rId22"/>
    <p:sldId id="699" r:id="rId23"/>
    <p:sldId id="700" r:id="rId24"/>
    <p:sldId id="701" r:id="rId25"/>
    <p:sldId id="702" r:id="rId26"/>
    <p:sldId id="703" r:id="rId27"/>
    <p:sldId id="704" r:id="rId28"/>
    <p:sldId id="705" r:id="rId29"/>
    <p:sldId id="706" r:id="rId30"/>
    <p:sldId id="707" r:id="rId31"/>
    <p:sldId id="609" r:id="rId32"/>
    <p:sldId id="673" r:id="rId33"/>
    <p:sldId id="685" r:id="rId34"/>
    <p:sldId id="686" r:id="rId35"/>
    <p:sldId id="674" r:id="rId36"/>
    <p:sldId id="675" r:id="rId37"/>
    <p:sldId id="681" r:id="rId38"/>
    <p:sldId id="687" r:id="rId39"/>
    <p:sldId id="682" r:id="rId40"/>
    <p:sldId id="683" r:id="rId41"/>
    <p:sldId id="708" r:id="rId42"/>
    <p:sldId id="578" r:id="rId43"/>
    <p:sldId id="613" r:id="rId44"/>
    <p:sldId id="616" r:id="rId45"/>
    <p:sldId id="615" r:id="rId46"/>
    <p:sldId id="709" r:id="rId47"/>
    <p:sldId id="564" r:id="rId48"/>
    <p:sldId id="690" r:id="rId49"/>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 initials="K" lastIdx="7" clrIdx="0"/>
  <p:cmAuthor id="1" name="Ed Smith" initials="E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8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00" autoAdjust="0"/>
    <p:restoredTop sz="82949" autoAdjust="0"/>
  </p:normalViewPr>
  <p:slideViewPr>
    <p:cSldViewPr>
      <p:cViewPr>
        <p:scale>
          <a:sx n="70" d="100"/>
          <a:sy n="70" d="100"/>
        </p:scale>
        <p:origin x="-2244" y="-576"/>
      </p:cViewPr>
      <p:guideLst>
        <p:guide orient="horz" pos="2160"/>
        <p:guide pos="2880"/>
      </p:guideLst>
    </p:cSldViewPr>
  </p:slideViewPr>
  <p:outlineViewPr>
    <p:cViewPr varScale="1">
      <p:scale>
        <a:sx n="170" d="200"/>
        <a:sy n="170" d="200"/>
      </p:scale>
      <p:origin x="132" y="9456"/>
    </p:cViewPr>
  </p:outlineViewPr>
  <p:notesTextViewPr>
    <p:cViewPr>
      <p:scale>
        <a:sx n="100" d="100"/>
        <a:sy n="100" d="100"/>
      </p:scale>
      <p:origin x="0" y="0"/>
    </p:cViewPr>
  </p:notesTextViewPr>
  <p:sorterViewPr>
    <p:cViewPr>
      <p:scale>
        <a:sx n="66" d="100"/>
        <a:sy n="66" d="100"/>
      </p:scale>
      <p:origin x="0" y="564"/>
    </p:cViewPr>
  </p:sorterViewPr>
  <p:notesViewPr>
    <p:cSldViewPr>
      <p:cViewPr varScale="1">
        <p:scale>
          <a:sx n="59" d="100"/>
          <a:sy n="59" d="100"/>
        </p:scale>
        <p:origin x="-175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315200" cy="9601200"/>
          </a:xfrm>
          <a:prstGeom prst="roundRect">
            <a:avLst>
              <a:gd name="adj" fmla="val 23"/>
            </a:avLst>
          </a:prstGeom>
          <a:solidFill>
            <a:srgbClr val="FFFFFF"/>
          </a:solidFill>
          <a:ln w="9360">
            <a:noFill/>
            <a:miter lim="800000"/>
            <a:headEnd/>
            <a:tailEnd/>
          </a:ln>
          <a:effectLst/>
        </p:spPr>
        <p:txBody>
          <a:bodyPr wrap="none" lIns="96661" tIns="48331" rIns="96661" bIns="48331" anchor="ctr"/>
          <a:lstStyle/>
          <a:p>
            <a:pPr>
              <a:buFont typeface="Times New Roman" pitchFamily="16" charset="0"/>
              <a:buNone/>
              <a:defRPr/>
            </a:pPr>
            <a:endParaRPr lang="en-US" dirty="0"/>
          </a:p>
        </p:txBody>
      </p:sp>
      <p:sp>
        <p:nvSpPr>
          <p:cNvPr id="2050" name="AutoShape 2"/>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51" name="AutoShape 3"/>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52" name="AutoShape 4"/>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53" name="AutoShape 5"/>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54" name="AutoShape 6"/>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55" name="AutoShape 7"/>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56" name="AutoShape 8"/>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57" name="AutoShape 9"/>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58" name="AutoShape 10"/>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59" name="AutoShape 11"/>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0" name="AutoShape 12"/>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1" name="AutoShape 13"/>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2" name="AutoShape 14"/>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3" name="AutoShape 15"/>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4" name="AutoShape 16"/>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5" name="AutoShape 17"/>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6" name="AutoShape 18"/>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7" name="AutoShape 19"/>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8" name="AutoShape 20"/>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2069" name="AutoShape 21"/>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6661" tIns="48331" rIns="96661" bIns="48331" anchor="ctr"/>
          <a:lstStyle/>
          <a:p>
            <a:pPr>
              <a:buFont typeface="Times New Roman" pitchFamily="16" charset="0"/>
              <a:buNone/>
              <a:defRPr/>
            </a:pPr>
            <a:endParaRPr lang="en-US" dirty="0"/>
          </a:p>
        </p:txBody>
      </p:sp>
      <p:sp>
        <p:nvSpPr>
          <p:cNvPr id="60439" name="Rectangle 22"/>
          <p:cNvSpPr>
            <a:spLocks noGrp="1" noRot="1" noChangeAspect="1" noChangeArrowheads="1"/>
          </p:cNvSpPr>
          <p:nvPr>
            <p:ph type="sldImg"/>
          </p:nvPr>
        </p:nvSpPr>
        <p:spPr bwMode="auto">
          <a:xfrm>
            <a:off x="-15030450" y="-12387263"/>
            <a:ext cx="17441863" cy="13082588"/>
          </a:xfrm>
          <a:prstGeom prst="rect">
            <a:avLst/>
          </a:prstGeom>
          <a:noFill/>
          <a:ln w="9525">
            <a:noFill/>
            <a:round/>
            <a:headEnd/>
            <a:tailEnd/>
          </a:ln>
        </p:spPr>
      </p:sp>
      <p:sp>
        <p:nvSpPr>
          <p:cNvPr id="2071" name="Rectangle 23"/>
          <p:cNvSpPr>
            <a:spLocks noGrp="1" noChangeArrowheads="1"/>
          </p:cNvSpPr>
          <p:nvPr>
            <p:ph type="body"/>
          </p:nvPr>
        </p:nvSpPr>
        <p:spPr bwMode="auto">
          <a:xfrm>
            <a:off x="731520" y="4560570"/>
            <a:ext cx="5814907" cy="428386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21161391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84853" y="-12386548"/>
            <a:ext cx="12576386" cy="13108306"/>
          </a:xfrm>
          <a:prstGeom prst="rect">
            <a:avLst/>
          </a:prstGeom>
          <a:solidFill>
            <a:srgbClr val="FFFFFF"/>
          </a:solidFill>
          <a:ln w="9360">
            <a:solidFill>
              <a:srgbClr val="000000"/>
            </a:solidFill>
            <a:miter lim="800000"/>
            <a:headEnd/>
            <a:tailEnd/>
          </a:ln>
        </p:spPr>
        <p:txBody>
          <a:bodyPr wrap="none" lIns="96661" tIns="48331" rIns="96661" bIns="48331" anchor="ctr"/>
          <a:lstStyle/>
          <a:p>
            <a:endParaRPr lang="en-US"/>
          </a:p>
        </p:txBody>
      </p:sp>
      <p:sp>
        <p:nvSpPr>
          <p:cNvPr id="61443" name="Rectangle 2"/>
          <p:cNvSpPr>
            <a:spLocks noGrp="1" noChangeArrowheads="1"/>
          </p:cNvSpPr>
          <p:nvPr>
            <p:ph type="body"/>
          </p:nvPr>
        </p:nvSpPr>
        <p:spPr>
          <a:xfrm>
            <a:off x="731520" y="4560571"/>
            <a:ext cx="5816601" cy="4285536"/>
          </a:xfrm>
          <a:noFill/>
          <a:ln/>
        </p:spPr>
        <p:txBody>
          <a:bodyPr wrap="none" anchor="ctr"/>
          <a:lstStyle/>
          <a:p>
            <a:r>
              <a:rPr lang="en-US" dirty="0" smtClean="0">
                <a:latin typeface="Times New Roman" pitchFamily="18" charset="0"/>
              </a:rPr>
              <a:t>Unity, unity, unity</a:t>
            </a:r>
          </a:p>
          <a:p>
            <a:endParaRPr lang="en-US" dirty="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Bridgeton Landfill North Quarry Action Plan Rev 1/28/2014</a:t>
            </a:r>
          </a:p>
          <a:p>
            <a:pPr>
              <a:defRPr/>
            </a:pPr>
            <a:r>
              <a:rPr lang="en-US" dirty="0" smtClean="0">
                <a:ea typeface="ＭＳ Ｐゴシック" charset="0"/>
              </a:rPr>
              <a:t>http://</a:t>
            </a:r>
            <a:r>
              <a:rPr lang="en-US" dirty="0" err="1" smtClean="0">
                <a:ea typeface="ＭＳ Ｐゴシック" charset="0"/>
              </a:rPr>
              <a:t>www.dnr.mo.gov</a:t>
            </a:r>
            <a:r>
              <a:rPr lang="en-US" dirty="0" smtClean="0">
                <a:ea typeface="ＭＳ Ｐゴシック" charset="0"/>
              </a:rPr>
              <a:t>/</a:t>
            </a:r>
            <a:r>
              <a:rPr lang="en-US" dirty="0" err="1" smtClean="0">
                <a:ea typeface="ＭＳ Ｐゴシック" charset="0"/>
              </a:rPr>
              <a:t>bridgeton</a:t>
            </a:r>
            <a:r>
              <a:rPr lang="en-US" dirty="0" smtClean="0">
                <a:ea typeface="ＭＳ Ｐゴシック" charset="0"/>
              </a:rPr>
              <a:t>/</a:t>
            </a:r>
          </a:p>
          <a:p>
            <a:pPr>
              <a:defRPr/>
            </a:pPr>
            <a:endParaRPr lang="en-US" dirty="0" smtClean="0">
              <a:ea typeface="ＭＳ Ｐゴシック" charset="0"/>
            </a:endParaRPr>
          </a:p>
          <a:p>
            <a:pPr>
              <a:defRPr/>
            </a:pPr>
            <a:endParaRPr lang="en-US" dirty="0">
              <a:ea typeface="ＭＳ Ｐゴシック" charset="0"/>
            </a:endParaRPr>
          </a:p>
        </p:txBody>
      </p:sp>
      <p:sp>
        <p:nvSpPr>
          <p:cNvPr id="4" name="Slide Number Placeholder 3"/>
          <p:cNvSpPr>
            <a:spLocks noGrp="1"/>
          </p:cNvSpPr>
          <p:nvPr>
            <p:ph type="sldNum" sz="quarter" idx="5"/>
          </p:nvPr>
        </p:nvSpPr>
        <p:spPr>
          <a:xfrm>
            <a:off x="4143587" y="9119474"/>
            <a:ext cx="3169920" cy="480060"/>
          </a:xfrm>
          <a:prstGeom prst="rect">
            <a:avLst/>
          </a:prstGeom>
          <a:extLst>
            <a:ext uri="{FAA26D3D-D897-4be2-8F04-BA451C77F1D7}">
              <ma14:placeholderFlag xmlns="" xmlns:ma14="http://schemas.microsoft.com/office/mac/drawingml/2011/main" val="1"/>
            </a:ext>
          </a:extLst>
        </p:spPr>
        <p:txBody>
          <a:bodyPr lIns="96661" tIns="48331" rIns="96661" bIns="48331"/>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eaLnBrk="0" fontAlgn="base" hangingPunct="0">
              <a:spcBef>
                <a:spcPct val="0"/>
              </a:spcBef>
              <a:spcAft>
                <a:spcPct val="0"/>
              </a:spcAft>
              <a:defRPr sz="2500">
                <a:solidFill>
                  <a:schemeClr val="tx1"/>
                </a:solidFill>
                <a:latin typeface="Times" charset="0"/>
                <a:ea typeface="MS PGothic" pitchFamily="34" charset="-128"/>
              </a:defRPr>
            </a:lvl6pPr>
            <a:lvl7pPr marL="3141490" indent="-241653" eaLnBrk="0" fontAlgn="base" hangingPunct="0">
              <a:spcBef>
                <a:spcPct val="0"/>
              </a:spcBef>
              <a:spcAft>
                <a:spcPct val="0"/>
              </a:spcAft>
              <a:defRPr sz="2500">
                <a:solidFill>
                  <a:schemeClr val="tx1"/>
                </a:solidFill>
                <a:latin typeface="Times" charset="0"/>
                <a:ea typeface="MS PGothic" pitchFamily="34" charset="-128"/>
              </a:defRPr>
            </a:lvl7pPr>
            <a:lvl8pPr marL="3624796" indent="-241653" eaLnBrk="0" fontAlgn="base" hangingPunct="0">
              <a:spcBef>
                <a:spcPct val="0"/>
              </a:spcBef>
              <a:spcAft>
                <a:spcPct val="0"/>
              </a:spcAft>
              <a:defRPr sz="2500">
                <a:solidFill>
                  <a:schemeClr val="tx1"/>
                </a:solidFill>
                <a:latin typeface="Times" charset="0"/>
                <a:ea typeface="MS PGothic" pitchFamily="34" charset="-128"/>
              </a:defRPr>
            </a:lvl8pPr>
            <a:lvl9pPr marL="4108102" indent="-241653" eaLnBrk="0" fontAlgn="base" hangingPunct="0">
              <a:spcBef>
                <a:spcPct val="0"/>
              </a:spcBef>
              <a:spcAft>
                <a:spcPct val="0"/>
              </a:spcAft>
              <a:defRPr sz="2500">
                <a:solidFill>
                  <a:schemeClr val="tx1"/>
                </a:solidFill>
                <a:latin typeface="Times" charset="0"/>
                <a:ea typeface="MS PGothic" pitchFamily="34" charset="-128"/>
              </a:defRPr>
            </a:lvl9pPr>
          </a:lstStyle>
          <a:p>
            <a:fld id="{7559A30A-423B-4409-A771-AFAA22F34B9F}" type="slidenum">
              <a:rPr lang="en-US" altLang="en-US" sz="1300"/>
              <a:pPr/>
              <a:t>11</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August</a:t>
            </a:r>
            <a:r>
              <a:rPr lang="en-US" baseline="0" dirty="0" smtClean="0"/>
              <a:t> 13, 2013: Republic Services contingency plan map Figure-2</a:t>
            </a:r>
            <a:endParaRPr lang="en-US" dirty="0"/>
          </a:p>
        </p:txBody>
      </p:sp>
    </p:spTree>
    <p:extLst>
      <p:ext uri="{BB962C8B-B14F-4D97-AF65-F5344CB8AC3E}">
        <p14:creationId xmlns:p14="http://schemas.microsoft.com/office/powerpoint/2010/main" val="198093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0F8D94-27BB-4D7F-9BA8-3F6FE715BE98}"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773D26-F8C4-4AF3-916B-2F50385AE8CB}"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84CBEAE-219F-47E8-9686-DB62162E629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9C476E-607C-4673-85BA-12F14B527A11}"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F94629-9ACB-44F3-A385-2EC4D3B22AE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26DEECC-81F0-4FAD-B4AD-993B7FE441F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C2156C6-236F-4964-8571-03D3CF70F64B}"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8BBE508-B072-4245-8B40-9430E4D12789}"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2F51D9-8DD3-4514-9183-D694153B69D6}"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BD6559D-73C7-4D4C-B85E-21A83DFB83B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CE4E20-0D92-4C3F-B2E7-306454BE6C5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0892C68-5F48-4535-AD3A-F6EE97E7984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netc.com/bb/viewtopic.php?f=6&amp;t=278#p935"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netc.com/"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swmp@dnr.mo.gov"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stltoday.com/search/?l=50&amp;sd=desc&amp;s=start_time&amp;f=html&amp;byline=By%20Blythe%20Bernhard%0abbernhard@post-dispatch.com%0a314-340-8129"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1_0094.JPG"/>
          <p:cNvPicPr>
            <a:picLocks noChangeAspect="1"/>
          </p:cNvPicPr>
          <p:nvPr/>
        </p:nvPicPr>
        <p:blipFill>
          <a:blip r:embed="rId3" cstate="print"/>
          <a:srcRect l="3000" r="6000"/>
          <a:stretch>
            <a:fillRect/>
          </a:stretch>
        </p:blipFill>
        <p:spPr>
          <a:xfrm>
            <a:off x="-67111" y="0"/>
            <a:ext cx="9363511" cy="6858000"/>
          </a:xfrm>
          <a:prstGeom prst="rect">
            <a:avLst/>
          </a:prstGeom>
          <a:solidFill>
            <a:schemeClr val="accent1">
              <a:lumMod val="20000"/>
              <a:lumOff val="80000"/>
            </a:schemeClr>
          </a:solidFill>
        </p:spPr>
      </p:pic>
      <p:sp>
        <p:nvSpPr>
          <p:cNvPr id="7" name="TextBox 6"/>
          <p:cNvSpPr txBox="1"/>
          <p:nvPr/>
        </p:nvSpPr>
        <p:spPr>
          <a:xfrm>
            <a:off x="266700" y="1828800"/>
            <a:ext cx="8686800" cy="4616648"/>
          </a:xfrm>
          <a:prstGeom prst="rect">
            <a:avLst/>
          </a:prstGeom>
          <a:solidFill>
            <a:schemeClr val="bg1">
              <a:alpha val="81000"/>
            </a:schemeClr>
          </a:solidFill>
          <a:ln>
            <a:solidFill>
              <a:schemeClr val="tx1"/>
            </a:solidFill>
          </a:ln>
        </p:spPr>
        <p:txBody>
          <a:bodyPr wrap="square" rtlCol="0">
            <a:spAutoFit/>
          </a:bodyPr>
          <a:lstStyle/>
          <a:p>
            <a:endParaRPr lang="en-US" sz="2000" b="1" i="1" dirty="0" smtClean="0">
              <a:solidFill>
                <a:srgbClr val="002060"/>
              </a:solidFill>
            </a:endParaRPr>
          </a:p>
          <a:p>
            <a:pPr algn="ctr"/>
            <a:r>
              <a:rPr lang="en-US" sz="3200" b="1" i="1" dirty="0" smtClean="0">
                <a:solidFill>
                  <a:srgbClr val="002060"/>
                </a:solidFill>
              </a:rPr>
              <a:t>Thanks to the International Union of Operating Engineers Local 513 for providing free space for these important community meetings. </a:t>
            </a:r>
          </a:p>
          <a:p>
            <a:endParaRPr lang="en-US" sz="3200" b="1" i="1" dirty="0" smtClean="0">
              <a:solidFill>
                <a:srgbClr val="002060"/>
              </a:solidFill>
            </a:endParaRPr>
          </a:p>
          <a:p>
            <a:endParaRPr lang="en-US" sz="3200" b="1" i="1" dirty="0">
              <a:solidFill>
                <a:srgbClr val="002060"/>
              </a:solidFill>
            </a:endParaRPr>
          </a:p>
          <a:p>
            <a:r>
              <a:rPr lang="en-US" sz="3200" b="1" i="1" dirty="0" smtClean="0">
                <a:solidFill>
                  <a:schemeClr val="tx2">
                    <a:lumMod val="50000"/>
                  </a:schemeClr>
                </a:solidFill>
              </a:rPr>
              <a:t>                               #</a:t>
            </a:r>
            <a:r>
              <a:rPr lang="en-US" sz="3200" b="1" i="1" dirty="0" err="1" smtClean="0">
                <a:solidFill>
                  <a:schemeClr val="tx2">
                    <a:lumMod val="50000"/>
                  </a:schemeClr>
                </a:solidFill>
              </a:rPr>
              <a:t>WestLakeLandfill</a:t>
            </a:r>
            <a:r>
              <a:rPr lang="en-US" sz="3200" b="1" i="1" dirty="0" smtClean="0">
                <a:solidFill>
                  <a:schemeClr val="tx2">
                    <a:lumMod val="50000"/>
                  </a:schemeClr>
                </a:solidFill>
              </a:rPr>
              <a:t> </a:t>
            </a:r>
          </a:p>
          <a:p>
            <a:r>
              <a:rPr lang="en-US" sz="3200" b="1" i="1" dirty="0" smtClean="0">
                <a:solidFill>
                  <a:schemeClr val="tx2">
                    <a:lumMod val="50000"/>
                  </a:schemeClr>
                </a:solidFill>
              </a:rPr>
              <a:t>                               #</a:t>
            </a:r>
            <a:r>
              <a:rPr lang="en-US" sz="3200" b="1" i="1" dirty="0" err="1" smtClean="0">
                <a:solidFill>
                  <a:schemeClr val="tx2">
                    <a:lumMod val="50000"/>
                  </a:schemeClr>
                </a:solidFill>
              </a:rPr>
              <a:t>BridgetonLandfill</a:t>
            </a:r>
            <a:endParaRPr lang="en-US" sz="3200" b="1" i="1" dirty="0">
              <a:solidFill>
                <a:schemeClr val="accent1">
                  <a:lumMod val="75000"/>
                </a:schemeClr>
              </a:solidFill>
            </a:endParaRPr>
          </a:p>
          <a:p>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225" y="4572000"/>
            <a:ext cx="2068890" cy="1594230"/>
          </a:xfrm>
          <a:prstGeom prst="rect">
            <a:avLst/>
          </a:prstGeom>
        </p:spPr>
      </p:pic>
      <p:sp>
        <p:nvSpPr>
          <p:cNvPr id="3" name="Rectangle 2"/>
          <p:cNvSpPr/>
          <p:nvPr/>
        </p:nvSpPr>
        <p:spPr>
          <a:xfrm>
            <a:off x="533400" y="152400"/>
            <a:ext cx="8153400" cy="1508105"/>
          </a:xfrm>
          <a:prstGeom prst="rect">
            <a:avLst/>
          </a:prstGeom>
          <a:solidFill>
            <a:schemeClr val="accent5">
              <a:lumMod val="20000"/>
              <a:lumOff val="80000"/>
            </a:schemeClr>
          </a:solidFill>
          <a:ln>
            <a:solidFill>
              <a:schemeClr val="tx1"/>
            </a:solidFill>
          </a:ln>
        </p:spPr>
        <p:txBody>
          <a:bodyPr wrap="square">
            <a:spAutoFit/>
          </a:bodyPr>
          <a:lstStyle/>
          <a:p>
            <a:pPr algn="ctr"/>
            <a:r>
              <a:rPr lang="en-US" sz="3600" b="1" i="1" dirty="0">
                <a:solidFill>
                  <a:srgbClr val="FF0000"/>
                </a:solidFill>
              </a:rPr>
              <a:t>West Lake Landfill CommUnity Meeting  July 17, 2014</a:t>
            </a:r>
          </a:p>
          <a:p>
            <a:endParaRPr lang="en-US" sz="2000" b="1" i="1" dirty="0">
              <a:solidFill>
                <a:schemeClr val="accent1">
                  <a:lumMod val="75000"/>
                </a:schemeClr>
              </a:solidFill>
            </a:endParaRPr>
          </a:p>
        </p:txBody>
      </p:sp>
    </p:spTree>
    <p:extLst>
      <p:ext uri="{BB962C8B-B14F-4D97-AF65-F5344CB8AC3E}">
        <p14:creationId xmlns:p14="http://schemas.microsoft.com/office/powerpoint/2010/main" val="31585272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a:ln>
            <a:solidFill>
              <a:schemeClr val="tx1"/>
            </a:solidFill>
          </a:ln>
        </p:spPr>
        <p:txBody>
          <a:bodyPr>
            <a:normAutofit/>
          </a:bodyPr>
          <a:lstStyle/>
          <a:p>
            <a:r>
              <a:rPr lang="en-US" sz="3600" b="1" dirty="0"/>
              <a:t>Smoldering Fire Update </a:t>
            </a:r>
          </a:p>
        </p:txBody>
      </p:sp>
      <p:sp>
        <p:nvSpPr>
          <p:cNvPr id="3" name="Content Placeholder 2"/>
          <p:cNvSpPr>
            <a:spLocks noGrp="1"/>
          </p:cNvSpPr>
          <p:nvPr>
            <p:ph idx="1"/>
          </p:nvPr>
        </p:nvSpPr>
        <p:spPr>
          <a:xfrm>
            <a:off x="1524000" y="1981200"/>
            <a:ext cx="5867400" cy="3918585"/>
          </a:xfrm>
        </p:spPr>
        <p:txBody>
          <a:bodyPr/>
          <a:lstStyle/>
          <a:p>
            <a:endParaRPr lang="en-US" dirty="0"/>
          </a:p>
        </p:txBody>
      </p:sp>
      <p:pic>
        <p:nvPicPr>
          <p:cNvPr id="10242" name="Picture 2" descr="C:\Users\CStarwalker\Dropbox\westlake\Community Photos\Site Locations Bridgeton_West Lake Landfills Updated as of 02.2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066800"/>
            <a:ext cx="8458199" cy="568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645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12"/>
          <p:cNvGrpSpPr>
            <a:grpSpLocks/>
          </p:cNvGrpSpPr>
          <p:nvPr/>
        </p:nvGrpSpPr>
        <p:grpSpPr bwMode="auto">
          <a:xfrm>
            <a:off x="0" y="0"/>
            <a:ext cx="9144000" cy="6589713"/>
            <a:chOff x="0" y="0"/>
            <a:chExt cx="9144000" cy="6589643"/>
          </a:xfrm>
        </p:grpSpPr>
        <p:pic>
          <p:nvPicPr>
            <p:cNvPr id="24579" name="Picture 2" descr="1.overviewMap.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58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bwMode="auto">
            <a:xfrm flipV="1">
              <a:off x="685800" y="457195"/>
              <a:ext cx="0" cy="838191"/>
            </a:xfrm>
            <a:prstGeom prst="straightConnector1">
              <a:avLst/>
            </a:prstGeom>
            <a:solidFill>
              <a:schemeClr val="accent1"/>
            </a:solidFill>
            <a:ln w="762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581" name="Rectangle 10"/>
            <p:cNvSpPr>
              <a:spLocks noChangeArrowheads="1"/>
            </p:cNvSpPr>
            <p:nvPr/>
          </p:nvSpPr>
          <p:spPr bwMode="auto">
            <a:xfrm>
              <a:off x="228600" y="0"/>
              <a:ext cx="914400" cy="152400"/>
            </a:xfrm>
            <a:prstGeom prst="rect">
              <a:avLst/>
            </a:prstGeom>
            <a:solidFill>
              <a:srgbClr val="C8CAC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endParaRPr lang="en-US" altLang="en-US"/>
            </a:p>
          </p:txBody>
        </p:sp>
      </p:grpSp>
      <p:sp>
        <p:nvSpPr>
          <p:cNvPr id="24578" name="TextBox 2"/>
          <p:cNvSpPr txBox="1">
            <a:spLocks noChangeArrowheads="1"/>
          </p:cNvSpPr>
          <p:nvPr/>
        </p:nvSpPr>
        <p:spPr bwMode="auto">
          <a:xfrm>
            <a:off x="7953375" y="6248400"/>
            <a:ext cx="722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ltLang="en-US" sz="1400"/>
              <a:t>MDNR</a:t>
            </a:r>
            <a:endParaRPr lang="en-US" altLang="en-US"/>
          </a:p>
        </p:txBody>
      </p:sp>
    </p:spTree>
    <p:extLst>
      <p:ext uri="{BB962C8B-B14F-4D97-AF65-F5344CB8AC3E}">
        <p14:creationId xmlns:p14="http://schemas.microsoft.com/office/powerpoint/2010/main" val="1656747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6" y="914400"/>
            <a:ext cx="9144000" cy="4952999"/>
          </a:xfrm>
          <a:prstGeom prst="rect">
            <a:avLst/>
          </a:prstGeom>
          <a:ln>
            <a:solidFill>
              <a:schemeClr val="tx1"/>
            </a:solidFill>
          </a:ln>
        </p:spPr>
      </p:pic>
    </p:spTree>
    <p:extLst>
      <p:ext uri="{BB962C8B-B14F-4D97-AF65-F5344CB8AC3E}">
        <p14:creationId xmlns:p14="http://schemas.microsoft.com/office/powerpoint/2010/main" val="451426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ln>
            <a:solidFill>
              <a:schemeClr val="tx1"/>
            </a:solidFill>
          </a:ln>
        </p:spPr>
        <p:txBody>
          <a:bodyPr>
            <a:normAutofit/>
          </a:bodyPr>
          <a:lstStyle/>
          <a:p>
            <a:r>
              <a:rPr lang="en-US" sz="3600" dirty="0"/>
              <a:t>Smoldering Fire Update</a:t>
            </a:r>
            <a:endParaRPr lang="en-US" sz="3600" b="1" dirty="0"/>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8305800" cy="5486400"/>
          </a:xfrm>
          <a:ln>
            <a:solidFill>
              <a:schemeClr val="tx1"/>
            </a:solidFill>
          </a:ln>
        </p:spPr>
      </p:pic>
      <p:cxnSp>
        <p:nvCxnSpPr>
          <p:cNvPr id="6" name="Straight Connector 5"/>
          <p:cNvCxnSpPr/>
          <p:nvPr/>
        </p:nvCxnSpPr>
        <p:spPr>
          <a:xfrm>
            <a:off x="5903089" y="6352572"/>
            <a:ext cx="182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85800" y="6553200"/>
            <a:ext cx="777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9600" y="6721033"/>
            <a:ext cx="2590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971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a:t>Smoldering Fire Update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 y="1676400"/>
            <a:ext cx="8596993" cy="1828800"/>
          </a:xfr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675379"/>
            <a:ext cx="8839200" cy="2725421"/>
          </a:xfrm>
          <a:prstGeom prst="rect">
            <a:avLst/>
          </a:prstGeom>
          <a:ln>
            <a:solidFill>
              <a:schemeClr val="tx1"/>
            </a:solidFill>
          </a:ln>
        </p:spPr>
      </p:pic>
      <p:cxnSp>
        <p:nvCxnSpPr>
          <p:cNvPr id="6" name="Straight Connector 5"/>
          <p:cNvCxnSpPr/>
          <p:nvPr/>
        </p:nvCxnSpPr>
        <p:spPr>
          <a:xfrm>
            <a:off x="4343400" y="2057400"/>
            <a:ext cx="419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8600" y="2438400"/>
            <a:ext cx="39243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 y="2743200"/>
            <a:ext cx="7696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 y="3048000"/>
            <a:ext cx="7848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600" y="3352800"/>
            <a:ext cx="830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362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ln>
            <a:solidFill>
              <a:schemeClr val="tx1"/>
            </a:solidFill>
          </a:ln>
        </p:spPr>
        <p:txBody>
          <a:bodyPr>
            <a:normAutofit fontScale="90000"/>
          </a:bodyPr>
          <a:lstStyle/>
          <a:p>
            <a:r>
              <a:rPr lang="en-US" dirty="0"/>
              <a:t>Smoldering Fire Update</a:t>
            </a:r>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990600"/>
            <a:ext cx="8229600" cy="2590800"/>
          </a:xfrm>
          <a:ln>
            <a:solidFill>
              <a:schemeClr val="tx1"/>
            </a:solidFill>
          </a:ln>
        </p:spPr>
      </p:pic>
      <p:cxnSp>
        <p:nvCxnSpPr>
          <p:cNvPr id="6" name="Straight Connector 5"/>
          <p:cNvCxnSpPr/>
          <p:nvPr/>
        </p:nvCxnSpPr>
        <p:spPr>
          <a:xfrm>
            <a:off x="457200" y="2743200"/>
            <a:ext cx="6477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733800"/>
            <a:ext cx="8224776" cy="3124200"/>
          </a:xfrm>
          <a:prstGeom prst="rect">
            <a:avLst/>
          </a:prstGeom>
          <a:ln>
            <a:solidFill>
              <a:schemeClr val="tx1"/>
            </a:solidFill>
          </a:ln>
        </p:spPr>
      </p:pic>
      <p:cxnSp>
        <p:nvCxnSpPr>
          <p:cNvPr id="7" name="Straight Connector 6"/>
          <p:cNvCxnSpPr/>
          <p:nvPr/>
        </p:nvCxnSpPr>
        <p:spPr>
          <a:xfrm>
            <a:off x="457200" y="4343400"/>
            <a:ext cx="73962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616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fontScale="90000"/>
          </a:bodyPr>
          <a:lstStyle/>
          <a:p>
            <a:r>
              <a:rPr lang="en-US" sz="4000" dirty="0">
                <a:solidFill>
                  <a:prstClr val="black"/>
                </a:solidFill>
              </a:rPr>
              <a:t>New Source Performance Standards (NSPS)</a:t>
            </a:r>
            <a:endParaRPr lang="en-US" dirty="0"/>
          </a:p>
        </p:txBody>
      </p:sp>
      <p:sp>
        <p:nvSpPr>
          <p:cNvPr id="4" name="Content Placeholder 2"/>
          <p:cNvSpPr>
            <a:spLocks noGrp="1"/>
          </p:cNvSpPr>
          <p:nvPr>
            <p:ph idx="1"/>
          </p:nvPr>
        </p:nvSpPr>
        <p:spPr>
          <a:ln>
            <a:solidFill>
              <a:schemeClr val="tx1"/>
            </a:solidFill>
          </a:ln>
        </p:spPr>
        <p:txBody>
          <a:bodyPr>
            <a:normAutofit fontScale="92500" lnSpcReduction="20000"/>
          </a:bodyPr>
          <a:lstStyle/>
          <a:p>
            <a:r>
              <a:rPr lang="en-US" dirty="0" smtClean="0"/>
              <a:t>1970 Clean Air Act Amendment requires EPA to develop technology-based standards for pollutant emissions.</a:t>
            </a:r>
          </a:p>
          <a:p>
            <a:r>
              <a:rPr lang="en-US" dirty="0" smtClean="0"/>
              <a:t>Extraction wells in Municipal Solid Waste Landfills should be &lt;131°F.</a:t>
            </a:r>
          </a:p>
          <a:p>
            <a:pPr lvl="1"/>
            <a:r>
              <a:rPr lang="en-US" dirty="0" smtClean="0"/>
              <a:t>“For a specific site, the owner or operator may establish a higher temperature…with approval from the State.”</a:t>
            </a:r>
          </a:p>
          <a:p>
            <a:r>
              <a:rPr lang="en-US" dirty="0" smtClean="0"/>
              <a:t>Elevated temperatures are an “indicator of subsurface fires and aerobic conditions within the landfill.”</a:t>
            </a:r>
          </a:p>
          <a:p>
            <a:pPr marL="0" indent="0" algn="r">
              <a:buNone/>
            </a:pPr>
            <a:r>
              <a:rPr lang="en-US" sz="1700" dirty="0" smtClean="0"/>
              <a:t>Source: EPA, 1999</a:t>
            </a:r>
          </a:p>
        </p:txBody>
      </p:sp>
      <p:sp>
        <p:nvSpPr>
          <p:cNvPr id="5" name="TextBox 4"/>
          <p:cNvSpPr txBox="1"/>
          <p:nvPr/>
        </p:nvSpPr>
        <p:spPr>
          <a:xfrm>
            <a:off x="236316" y="6189445"/>
            <a:ext cx="7696200" cy="646331"/>
          </a:xfrm>
          <a:prstGeom prst="rect">
            <a:avLst/>
          </a:prstGeom>
          <a:noFill/>
        </p:spPr>
        <p:txBody>
          <a:bodyPr wrap="square" rtlCol="0">
            <a:spAutoFit/>
          </a:bodyPr>
          <a:lstStyle/>
          <a:p>
            <a:r>
              <a:rPr lang="en-US" dirty="0">
                <a:solidFill>
                  <a:schemeClr val="tx1"/>
                </a:solidFill>
              </a:rPr>
              <a:t>http://www.epa.gov/ttn/atw/landfill/lf-vol1.pdf</a:t>
            </a:r>
          </a:p>
          <a:p>
            <a:endParaRPr lang="en-US" dirty="0"/>
          </a:p>
        </p:txBody>
      </p:sp>
    </p:spTree>
    <p:extLst>
      <p:ext uri="{BB962C8B-B14F-4D97-AF65-F5344CB8AC3E}">
        <p14:creationId xmlns:p14="http://schemas.microsoft.com/office/powerpoint/2010/main" val="1279390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1143000"/>
          </a:xfrm>
          <a:ln>
            <a:solidFill>
              <a:schemeClr val="tx1"/>
            </a:solidFill>
          </a:ln>
        </p:spPr>
        <p:txBody>
          <a:bodyPr>
            <a:normAutofit fontScale="90000"/>
          </a:bodyPr>
          <a:lstStyle/>
          <a:p>
            <a:r>
              <a:rPr lang="en-US" dirty="0" smtClean="0"/>
              <a:t>May: GEW 53-54 Between 134-138°F</a:t>
            </a:r>
            <a:endParaRPr lang="en-US" dirty="0"/>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1568370"/>
            <a:ext cx="5536809" cy="5100577"/>
          </a:xfrm>
          <a:ln w="28575">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600200"/>
            <a:ext cx="2599706" cy="5105400"/>
          </a:xfrm>
          <a:prstGeom prst="rect">
            <a:avLst/>
          </a:prstGeom>
          <a:ln w="19050">
            <a:solidFill>
              <a:schemeClr val="tx1"/>
            </a:solidFill>
          </a:ln>
        </p:spPr>
      </p:pic>
    </p:spTree>
    <p:extLst>
      <p:ext uri="{BB962C8B-B14F-4D97-AF65-F5344CB8AC3E}">
        <p14:creationId xmlns:p14="http://schemas.microsoft.com/office/powerpoint/2010/main" val="377736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a:t>GEWs in the South Quarry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1600200"/>
            <a:ext cx="6419379" cy="4953000"/>
          </a:xfrm>
          <a:ln w="28575">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00200"/>
            <a:ext cx="2559573" cy="4953000"/>
          </a:xfrm>
          <a:prstGeom prst="rect">
            <a:avLst/>
          </a:prstGeom>
          <a:ln w="28575">
            <a:solidFill>
              <a:schemeClr val="tx1"/>
            </a:solidFill>
          </a:ln>
        </p:spPr>
      </p:pic>
    </p:spTree>
    <p:extLst>
      <p:ext uri="{BB962C8B-B14F-4D97-AF65-F5344CB8AC3E}">
        <p14:creationId xmlns:p14="http://schemas.microsoft.com/office/powerpoint/2010/main" val="3348252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fontScale="90000"/>
          </a:bodyPr>
          <a:lstStyle/>
          <a:p>
            <a:r>
              <a:rPr lang="en-US" b="1" dirty="0"/>
              <a:t>National Institute for Occupational Safety and Health (NIOSH)</a:t>
            </a:r>
            <a:endParaRPr lang="en-US" dirty="0"/>
          </a:p>
        </p:txBody>
      </p:sp>
      <p:sp>
        <p:nvSpPr>
          <p:cNvPr id="4" name="Content Placeholder 2"/>
          <p:cNvSpPr>
            <a:spLocks noGrp="1"/>
          </p:cNvSpPr>
          <p:nvPr>
            <p:ph idx="1"/>
          </p:nvPr>
        </p:nvSpPr>
        <p:spPr>
          <a:xfrm>
            <a:off x="457200" y="1828800"/>
            <a:ext cx="8229600" cy="3886200"/>
          </a:xfrm>
          <a:ln>
            <a:solidFill>
              <a:schemeClr val="tx1"/>
            </a:solidFill>
          </a:ln>
        </p:spPr>
        <p:txBody>
          <a:bodyPr/>
          <a:lstStyle/>
          <a:p>
            <a:r>
              <a:rPr lang="en-US" dirty="0" smtClean="0"/>
              <a:t>NIOSH is a part of the Centers for Disease Control. </a:t>
            </a:r>
          </a:p>
          <a:p>
            <a:r>
              <a:rPr lang="en-US" dirty="0" smtClean="0"/>
              <a:t>Performed a Health Hazard Evaluation at the request of the International Association of Fire Fighters. </a:t>
            </a:r>
          </a:p>
          <a:p>
            <a:r>
              <a:rPr lang="en-US" dirty="0"/>
              <a:t>Find the report at: </a:t>
            </a:r>
            <a:r>
              <a:rPr lang="en-US" sz="2400" dirty="0"/>
              <a:t>http://moenviron.org/images/NIOSH_WestLake_Web.pdf</a:t>
            </a:r>
          </a:p>
        </p:txBody>
      </p:sp>
    </p:spTree>
    <p:extLst>
      <p:ext uri="{BB962C8B-B14F-4D97-AF65-F5344CB8AC3E}">
        <p14:creationId xmlns:p14="http://schemas.microsoft.com/office/powerpoint/2010/main" val="2258362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smtClean="0"/>
              <a:t>Franciscan Sisters of Mary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a:ln w="19050">
            <a:solidFill>
              <a:schemeClr val="tx1"/>
            </a:solidFill>
          </a:ln>
        </p:spPr>
      </p:pic>
    </p:spTree>
    <p:extLst>
      <p:ext uri="{BB962C8B-B14F-4D97-AF65-F5344CB8AC3E}">
        <p14:creationId xmlns:p14="http://schemas.microsoft.com/office/powerpoint/2010/main" val="3225349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ln>
            <a:solidFill>
              <a:schemeClr val="tx1"/>
            </a:solidFill>
          </a:ln>
        </p:spPr>
        <p:txBody>
          <a:bodyPr/>
          <a:lstStyle/>
          <a:p>
            <a:r>
              <a:rPr lang="en-US" b="1" dirty="0" smtClean="0"/>
              <a:t>NIOSH Review </a:t>
            </a:r>
            <a:endParaRPr lang="en-US" b="1" dirty="0"/>
          </a:p>
        </p:txBody>
      </p:sp>
      <p:sp>
        <p:nvSpPr>
          <p:cNvPr id="5" name="Content Placeholder 2"/>
          <p:cNvSpPr>
            <a:spLocks noGrp="1"/>
          </p:cNvSpPr>
          <p:nvPr>
            <p:ph idx="1"/>
          </p:nvPr>
        </p:nvSpPr>
        <p:spPr>
          <a:ln>
            <a:solidFill>
              <a:schemeClr val="tx1"/>
            </a:solidFill>
          </a:ln>
        </p:spPr>
        <p:txBody>
          <a:bodyPr>
            <a:normAutofit fontScale="77500" lnSpcReduction="20000"/>
          </a:bodyPr>
          <a:lstStyle/>
          <a:p>
            <a:r>
              <a:rPr lang="en-US" b="1" dirty="0"/>
              <a:t>The wastes at the landfill have been poorly defined (pg. 4)</a:t>
            </a:r>
          </a:p>
          <a:p>
            <a:r>
              <a:rPr lang="en-US" b="1" dirty="0"/>
              <a:t>Components being used to manage the smoldering landfill fire can become compromised due to the smoldering fire (pg. 4) </a:t>
            </a:r>
          </a:p>
          <a:p>
            <a:r>
              <a:rPr lang="en-US" b="1" dirty="0"/>
              <a:t>Radioactively Impacted Material (RIM) is believed to be limited to OU-1. </a:t>
            </a:r>
            <a:r>
              <a:rPr lang="en-US" b="1" i="1" dirty="0">
                <a:solidFill>
                  <a:srgbClr val="FF0000"/>
                </a:solidFill>
              </a:rPr>
              <a:t>NIOSH seems to agree that a comprehensive understanding of where the RIM is located does not exist</a:t>
            </a:r>
            <a:r>
              <a:rPr lang="en-US" b="1" dirty="0"/>
              <a:t> (pg. 5) </a:t>
            </a:r>
          </a:p>
          <a:p>
            <a:r>
              <a:rPr lang="en-US" b="1" dirty="0"/>
              <a:t>DHSS is monitoring for "short-term health effects". </a:t>
            </a:r>
            <a:r>
              <a:rPr lang="en-US" b="1" i="1" dirty="0">
                <a:solidFill>
                  <a:srgbClr val="FF0000"/>
                </a:solidFill>
              </a:rPr>
              <a:t>No mention of long-term health impacts</a:t>
            </a:r>
            <a:r>
              <a:rPr lang="en-US" b="1" dirty="0"/>
              <a:t> (pg. 5) </a:t>
            </a:r>
          </a:p>
          <a:p>
            <a:r>
              <a:rPr lang="en-US" b="1" dirty="0"/>
              <a:t>Carbon Monoxide in the Gas Extraction Wells (GEWs) is so concentrated it can immediately harm the health of a person (</a:t>
            </a:r>
            <a:r>
              <a:rPr lang="en-US" b="1" dirty="0" err="1"/>
              <a:t>pg</a:t>
            </a:r>
            <a:r>
              <a:rPr lang="en-US" b="1" dirty="0"/>
              <a:t> 5). </a:t>
            </a:r>
          </a:p>
          <a:p>
            <a:endParaRPr lang="en-US" dirty="0"/>
          </a:p>
        </p:txBody>
      </p:sp>
    </p:spTree>
    <p:extLst>
      <p:ext uri="{BB962C8B-B14F-4D97-AF65-F5344CB8AC3E}">
        <p14:creationId xmlns:p14="http://schemas.microsoft.com/office/powerpoint/2010/main" val="2395386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b="1" dirty="0"/>
              <a:t>NIOSH Review Continued</a:t>
            </a:r>
            <a:endParaRPr lang="en-US" dirty="0"/>
          </a:p>
        </p:txBody>
      </p:sp>
      <p:sp>
        <p:nvSpPr>
          <p:cNvPr id="4" name="Content Placeholder 2"/>
          <p:cNvSpPr>
            <a:spLocks noGrp="1"/>
          </p:cNvSpPr>
          <p:nvPr>
            <p:ph idx="1"/>
          </p:nvPr>
        </p:nvSpPr>
        <p:spPr>
          <a:xfrm>
            <a:off x="457200" y="1524000"/>
            <a:ext cx="8229600" cy="4876800"/>
          </a:xfrm>
          <a:ln>
            <a:solidFill>
              <a:schemeClr val="tx1"/>
            </a:solidFill>
          </a:ln>
        </p:spPr>
        <p:txBody>
          <a:bodyPr>
            <a:normAutofit fontScale="62500" lnSpcReduction="20000"/>
          </a:bodyPr>
          <a:lstStyle/>
          <a:p>
            <a:endParaRPr lang="en-US" b="1" dirty="0" smtClean="0"/>
          </a:p>
          <a:p>
            <a:r>
              <a:rPr lang="en-US" b="1" dirty="0" smtClean="0"/>
              <a:t>Potential </a:t>
            </a:r>
            <a:r>
              <a:rPr lang="en-US" b="1" dirty="0"/>
              <a:t>risk for first responders to a fire include (pg. 6)</a:t>
            </a:r>
          </a:p>
          <a:p>
            <a:pPr lvl="1"/>
            <a:r>
              <a:rPr lang="en-US" b="1" dirty="0"/>
              <a:t>landfill collapse (waste movement within the landfill footprint) or slope failure (waste movement outside the landfill footprint) exposing hot or burning waste</a:t>
            </a:r>
          </a:p>
          <a:p>
            <a:pPr lvl="1"/>
            <a:r>
              <a:rPr lang="en-US" b="1" dirty="0"/>
              <a:t>airborne contaminants from combustion of unknown subsurface landfill contents</a:t>
            </a:r>
          </a:p>
          <a:p>
            <a:pPr lvl="1"/>
            <a:r>
              <a:rPr lang="en-US" b="1" dirty="0"/>
              <a:t>smoldering fire propagation to the surface  </a:t>
            </a:r>
          </a:p>
          <a:p>
            <a:pPr lvl="1"/>
            <a:r>
              <a:rPr lang="en-US" b="1" dirty="0"/>
              <a:t>Potential radiation exposure in the </a:t>
            </a:r>
            <a:r>
              <a:rPr lang="en-US" b="1" dirty="0" smtClean="0"/>
              <a:t>event </a:t>
            </a:r>
            <a:r>
              <a:rPr lang="en-US" b="1" dirty="0"/>
              <a:t>the smoldering fire reaches RIM </a:t>
            </a:r>
            <a:r>
              <a:rPr lang="en-US" b="1" dirty="0">
                <a:solidFill>
                  <a:srgbClr val="FF0000"/>
                </a:solidFill>
              </a:rPr>
              <a:t>(</a:t>
            </a:r>
            <a:r>
              <a:rPr lang="en-US" b="1" i="1" dirty="0">
                <a:solidFill>
                  <a:srgbClr val="FF0000"/>
                </a:solidFill>
              </a:rPr>
              <a:t>for which the extent of RIM not clearly defined</a:t>
            </a:r>
            <a:r>
              <a:rPr lang="en-US" b="1" dirty="0">
                <a:solidFill>
                  <a:srgbClr val="FF0000"/>
                </a:solidFill>
              </a:rPr>
              <a:t>)</a:t>
            </a:r>
            <a:r>
              <a:rPr lang="en-US" dirty="0"/>
              <a:t>.  </a:t>
            </a:r>
          </a:p>
          <a:p>
            <a:r>
              <a:rPr lang="en-US" b="1" dirty="0"/>
              <a:t>The incident management plan did not work  </a:t>
            </a:r>
          </a:p>
          <a:p>
            <a:r>
              <a:rPr lang="en-US" b="1" dirty="0"/>
              <a:t>Potential for radiological contaminants to become airborne, either through the combustion of landfill wastes combined with the RIM or surface vegetation growing on RIM does not appear to have been evaluated (</a:t>
            </a:r>
            <a:r>
              <a:rPr lang="en-US" b="1" i="1" dirty="0"/>
              <a:t>by EMSI, Republic Services' engineering consultant that wrote the fire risk report submitted to EPA Region 7 in January 2014</a:t>
            </a:r>
            <a:r>
              <a:rPr lang="en-US" b="1" dirty="0"/>
              <a:t>). (pg. 7)     </a:t>
            </a:r>
          </a:p>
          <a:p>
            <a:r>
              <a:rPr lang="en-US" b="1" dirty="0"/>
              <a:t>NIOSH suggestions for Fire Department actions in response to the smoldering or surface fire (pg. 8). </a:t>
            </a:r>
          </a:p>
          <a:p>
            <a:endParaRPr lang="en-US" dirty="0"/>
          </a:p>
        </p:txBody>
      </p:sp>
    </p:spTree>
    <p:extLst>
      <p:ext uri="{BB962C8B-B14F-4D97-AF65-F5344CB8AC3E}">
        <p14:creationId xmlns:p14="http://schemas.microsoft.com/office/powerpoint/2010/main" val="3186245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b="1" dirty="0"/>
              <a:t>Isolation Barrier </a:t>
            </a:r>
            <a:endParaRPr lang="en-US" dirty="0"/>
          </a:p>
        </p:txBody>
      </p:sp>
      <p:sp>
        <p:nvSpPr>
          <p:cNvPr id="4" name="Content Placeholder 2"/>
          <p:cNvSpPr>
            <a:spLocks noGrp="1"/>
          </p:cNvSpPr>
          <p:nvPr>
            <p:ph idx="1"/>
          </p:nvPr>
        </p:nvSpPr>
        <p:spPr>
          <a:ln>
            <a:solidFill>
              <a:schemeClr val="tx1"/>
            </a:solidFill>
          </a:ln>
        </p:spPr>
        <p:txBody>
          <a:bodyPr>
            <a:normAutofit fontScale="92500" lnSpcReduction="20000"/>
          </a:bodyPr>
          <a:lstStyle/>
          <a:p>
            <a:r>
              <a:rPr lang="en-US" b="1" dirty="0" smtClean="0"/>
              <a:t>July 15</a:t>
            </a:r>
            <a:r>
              <a:rPr lang="en-US" dirty="0" smtClean="0"/>
              <a:t>: EPA Region 7 announces tentative agreement of the isolation barrier pre-construction work plan.</a:t>
            </a:r>
          </a:p>
          <a:p>
            <a:r>
              <a:rPr lang="en-US" dirty="0" smtClean="0"/>
              <a:t>EPA Region 7 and United States Army Corps of Engineers (KC) comments are not currently available. </a:t>
            </a:r>
            <a:endParaRPr lang="en-US" dirty="0"/>
          </a:p>
          <a:p>
            <a:r>
              <a:rPr lang="en-US" dirty="0" smtClean="0"/>
              <a:t>DNR provided comments that were posted to the DNR website. </a:t>
            </a:r>
          </a:p>
          <a:p>
            <a:r>
              <a:rPr lang="en-US" dirty="0" smtClean="0"/>
              <a:t>EPA Region 7 nor Republic Services have to respond and/or incorporate DNR comments to move forward with isolation barrier.</a:t>
            </a:r>
            <a:endParaRPr lang="en-US" dirty="0"/>
          </a:p>
        </p:txBody>
      </p:sp>
    </p:spTree>
    <p:extLst>
      <p:ext uri="{BB962C8B-B14F-4D97-AF65-F5344CB8AC3E}">
        <p14:creationId xmlns:p14="http://schemas.microsoft.com/office/powerpoint/2010/main" val="2884506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a:ln>
            <a:solidFill>
              <a:schemeClr val="tx1"/>
            </a:solidFill>
          </a:ln>
        </p:spPr>
        <p:txBody>
          <a:bodyPr/>
          <a:lstStyle/>
          <a:p>
            <a:r>
              <a:rPr lang="en-US" dirty="0"/>
              <a:t>Isolation Barrier: EPA Approval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19199"/>
            <a:ext cx="9128078" cy="2746501"/>
          </a:xfr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2" y="4095466"/>
            <a:ext cx="9128078" cy="2743200"/>
          </a:xfrm>
          <a:prstGeom prst="rect">
            <a:avLst/>
          </a:prstGeom>
          <a:ln>
            <a:solidFill>
              <a:schemeClr val="tx1"/>
            </a:solidFill>
          </a:ln>
        </p:spPr>
      </p:pic>
    </p:spTree>
    <p:extLst>
      <p:ext uri="{BB962C8B-B14F-4D97-AF65-F5344CB8AC3E}">
        <p14:creationId xmlns:p14="http://schemas.microsoft.com/office/powerpoint/2010/main" val="23729807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914400"/>
          </a:xfrm>
          <a:ln>
            <a:solidFill>
              <a:schemeClr val="tx1"/>
            </a:solidFill>
          </a:ln>
        </p:spPr>
        <p:txBody>
          <a:bodyPr>
            <a:normAutofit fontScale="90000"/>
          </a:bodyPr>
          <a:lstStyle/>
          <a:p>
            <a:r>
              <a:rPr lang="en-US" dirty="0"/>
              <a:t>EPA on DNR Isolation Barrier Comments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549" y="1066800"/>
            <a:ext cx="8814005" cy="2133600"/>
          </a:xfrm>
          <a:ln>
            <a:solidFill>
              <a:schemeClr val="tx1"/>
            </a:solidFill>
          </a:ln>
        </p:spPr>
      </p:pic>
      <p:sp>
        <p:nvSpPr>
          <p:cNvPr id="5" name="TextBox 4"/>
          <p:cNvSpPr txBox="1"/>
          <p:nvPr/>
        </p:nvSpPr>
        <p:spPr>
          <a:xfrm>
            <a:off x="228600" y="3352800"/>
            <a:ext cx="8763000" cy="3416320"/>
          </a:xfrm>
          <a:prstGeom prst="rect">
            <a:avLst/>
          </a:prstGeom>
          <a:noFill/>
          <a:ln>
            <a:solidFill>
              <a:schemeClr val="tx1"/>
            </a:solidFill>
          </a:ln>
        </p:spPr>
        <p:txBody>
          <a:bodyPr wrap="square" rtlCol="0">
            <a:spAutoFit/>
          </a:bodyPr>
          <a:lstStyle/>
          <a:p>
            <a:r>
              <a:rPr lang="en-US" b="1" dirty="0" smtClean="0">
                <a:solidFill>
                  <a:schemeClr val="tx1"/>
                </a:solidFill>
              </a:rPr>
              <a:t>Without knowing what EPA Region 7 comments were to Republic Services/EMSI, we do not know which of DNR’s comments were addressed and which ones were not. </a:t>
            </a:r>
          </a:p>
          <a:p>
            <a:endParaRPr lang="en-US" b="1" dirty="0" smtClean="0">
              <a:solidFill>
                <a:schemeClr val="tx1"/>
              </a:solidFill>
            </a:endParaRPr>
          </a:p>
          <a:p>
            <a:r>
              <a:rPr lang="en-US" b="1" dirty="0" smtClean="0">
                <a:solidFill>
                  <a:schemeClr val="tx1"/>
                </a:solidFill>
              </a:rPr>
              <a:t>The Missouri Coalition for the Environment (MCE) submitted a Freedom of Information Act request with EPA Region 7 on July 3, 2014 for EPA Region 7 and USACE comments on the pre-construction work plan draft. MCE will share the documents once they have been acquired. MCE continues to encourage EPA Region 7 to post comment letters and other important documents to its website in a timely manner to increase transparency. The general public does not have any legal authority to make comments on the isolation barrier, making transparency by EPA Region 7 that much more important. </a:t>
            </a:r>
          </a:p>
        </p:txBody>
      </p:sp>
      <p:cxnSp>
        <p:nvCxnSpPr>
          <p:cNvPr id="6" name="Straight Connector 5"/>
          <p:cNvCxnSpPr/>
          <p:nvPr/>
        </p:nvCxnSpPr>
        <p:spPr>
          <a:xfrm>
            <a:off x="1066800" y="2438400"/>
            <a:ext cx="76962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8600" y="2743200"/>
            <a:ext cx="86106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 y="3124200"/>
            <a:ext cx="74676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046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ln>
            <a:solidFill>
              <a:schemeClr val="tx1"/>
            </a:solidFill>
          </a:ln>
        </p:spPr>
        <p:txBody>
          <a:bodyPr>
            <a:normAutofit fontScale="90000"/>
          </a:bodyPr>
          <a:lstStyle/>
          <a:p>
            <a:r>
              <a:rPr lang="en-US" sz="4000" dirty="0">
                <a:solidFill>
                  <a:prstClr val="black"/>
                </a:solidFill>
              </a:rPr>
              <a:t>DNR Isolation Barrier Comments</a:t>
            </a:r>
            <a:br>
              <a:rPr lang="en-US" sz="4000" dirty="0">
                <a:solidFill>
                  <a:prstClr val="black"/>
                </a:solidFill>
              </a:rPr>
            </a:br>
            <a:r>
              <a:rPr lang="en-US" sz="1600" dirty="0">
                <a:solidFill>
                  <a:prstClr val="black"/>
                </a:solidFill>
              </a:rPr>
              <a:t>http://www.dnr.mo.gov/env/swmp/facilities/docs/20140618wllpreconstructionwpcommentletter.pdf</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8826" y="1600200"/>
            <a:ext cx="7946347" cy="4525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9865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a:solidFill>
                  <a:prstClr val="black"/>
                </a:solidFill>
              </a:rPr>
              <a:t>DNR on Relocating Waste</a:t>
            </a:r>
            <a:endParaRPr lang="en-US" dirty="0"/>
          </a:p>
        </p:txBody>
      </p:sp>
      <p:sp>
        <p:nvSpPr>
          <p:cNvPr id="4" name="Content Placeholder 3"/>
          <p:cNvSpPr>
            <a:spLocks noGrp="1"/>
          </p:cNvSpPr>
          <p:nvPr>
            <p:ph idx="1"/>
          </p:nvPr>
        </p:nvSpPr>
        <p:spPr/>
        <p:txBody>
          <a:bodyPr>
            <a:normAutofit fontScale="92500" lnSpcReduction="20000"/>
          </a:bodyPr>
          <a:lstStyle/>
          <a:p>
            <a:r>
              <a:rPr lang="en-US" dirty="0"/>
              <a:t>MDNR approval required to relocate any waste within the landfill</a:t>
            </a:r>
          </a:p>
          <a:p>
            <a:pPr lvl="1"/>
            <a:r>
              <a:rPr lang="en-US" dirty="0"/>
              <a:t>Work Plan doesn’t reflect time for review or approval of permits</a:t>
            </a:r>
          </a:p>
          <a:p>
            <a:pPr marL="0" indent="0">
              <a:buNone/>
            </a:pPr>
            <a:endParaRPr lang="en-US" sz="2200" dirty="0"/>
          </a:p>
          <a:p>
            <a:r>
              <a:rPr lang="en-US" dirty="0"/>
              <a:t>No sizeable areas without radioactively impacted material (RIM) exist in Area 1 to deposit excavated waste</a:t>
            </a:r>
          </a:p>
          <a:p>
            <a:pPr lvl="1"/>
            <a:r>
              <a:rPr lang="en-US" dirty="0"/>
              <a:t>EMSI does not provide a map of where waste will go</a:t>
            </a:r>
          </a:p>
          <a:p>
            <a:pPr lvl="1"/>
            <a:r>
              <a:rPr lang="en-US" dirty="0"/>
              <a:t>EMSI does not describe the approved manners and location of disposal if RIM is encountered during construction</a:t>
            </a:r>
          </a:p>
          <a:p>
            <a:endParaRPr lang="en-US" dirty="0"/>
          </a:p>
        </p:txBody>
      </p:sp>
    </p:spTree>
    <p:extLst>
      <p:ext uri="{BB962C8B-B14F-4D97-AF65-F5344CB8AC3E}">
        <p14:creationId xmlns:p14="http://schemas.microsoft.com/office/powerpoint/2010/main" val="1417741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a:solidFill>
                  <a:prstClr val="black"/>
                </a:solidFill>
              </a:rPr>
              <a:t>DNR on Potential Problems</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9668" y="1600200"/>
            <a:ext cx="8224663" cy="4525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420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a:solidFill>
                  <a:prstClr val="black"/>
                </a:solidFill>
              </a:rPr>
              <a:t>DNR on Air Monitoring</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0544" y="1600200"/>
            <a:ext cx="8122912" cy="4525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938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ln>
            <a:solidFill>
              <a:schemeClr val="tx1"/>
            </a:solidFill>
          </a:ln>
        </p:spPr>
        <p:txBody>
          <a:bodyPr/>
          <a:lstStyle/>
          <a:p>
            <a:r>
              <a:rPr lang="en-US" dirty="0" smtClean="0"/>
              <a:t>DNR on Equipment Contamination</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9668" y="1600200"/>
            <a:ext cx="8224663" cy="4525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309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a:ln>
            <a:solidFill>
              <a:schemeClr val="tx1"/>
            </a:solidFill>
          </a:ln>
        </p:spPr>
        <p:txBody>
          <a:bodyPr/>
          <a:lstStyle/>
          <a:p>
            <a:r>
              <a:rPr lang="en-US" dirty="0" smtClean="0"/>
              <a:t>Just Moms STL </a:t>
            </a:r>
            <a:endParaRPr lang="en-US"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4298" t="14002" r="27751" b="25132"/>
          <a:stretch/>
        </p:blipFill>
        <p:spPr>
          <a:xfrm>
            <a:off x="1752600" y="1219200"/>
            <a:ext cx="5513408" cy="5248765"/>
          </a:xfrm>
          <a:ln w="19050">
            <a:solidFill>
              <a:schemeClr val="tx1"/>
            </a:solidFill>
          </a:ln>
        </p:spPr>
      </p:pic>
    </p:spTree>
    <p:extLst>
      <p:ext uri="{BB962C8B-B14F-4D97-AF65-F5344CB8AC3E}">
        <p14:creationId xmlns:p14="http://schemas.microsoft.com/office/powerpoint/2010/main" val="1856706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a:t>DNR on North Quarry Impacts</a:t>
            </a:r>
          </a:p>
        </p:txBody>
      </p:sp>
      <p:sp>
        <p:nvSpPr>
          <p:cNvPr id="4" name="Content Placeholder 2"/>
          <p:cNvSpPr>
            <a:spLocks noGrp="1"/>
          </p:cNvSpPr>
          <p:nvPr>
            <p:ph idx="1"/>
          </p:nvPr>
        </p:nvSpPr>
        <p:spPr>
          <a:ln>
            <a:solidFill>
              <a:schemeClr val="tx1"/>
            </a:solidFill>
          </a:ln>
        </p:spPr>
        <p:txBody>
          <a:bodyPr>
            <a:normAutofit fontScale="92500" lnSpcReduction="10000"/>
          </a:bodyPr>
          <a:lstStyle/>
          <a:p>
            <a:pPr marL="0" indent="0">
              <a:buNone/>
            </a:pPr>
            <a:r>
              <a:rPr lang="en-US" sz="3600" dirty="0"/>
              <a:t>The Work Plan does not discuss the impact construction will have on the North Quarry</a:t>
            </a:r>
          </a:p>
          <a:p>
            <a:pPr marL="0" indent="0">
              <a:buNone/>
            </a:pPr>
            <a:endParaRPr lang="en-US" sz="2200" dirty="0"/>
          </a:p>
          <a:p>
            <a:r>
              <a:rPr lang="en-US" dirty="0"/>
              <a:t>Infrastructure of North Quarry will change</a:t>
            </a:r>
          </a:p>
          <a:p>
            <a:pPr lvl="1"/>
            <a:r>
              <a:rPr lang="en-US" dirty="0"/>
              <a:t>Gas extraction wells</a:t>
            </a:r>
          </a:p>
          <a:p>
            <a:pPr lvl="1"/>
            <a:r>
              <a:rPr lang="en-US" dirty="0"/>
              <a:t>Leachate system</a:t>
            </a:r>
          </a:p>
          <a:p>
            <a:pPr lvl="1"/>
            <a:r>
              <a:rPr lang="en-US" dirty="0"/>
              <a:t>Pressurized air system</a:t>
            </a:r>
          </a:p>
          <a:p>
            <a:pPr marL="457200" lvl="1" indent="0">
              <a:buNone/>
            </a:pPr>
            <a:endParaRPr lang="en-US" sz="2000" dirty="0"/>
          </a:p>
          <a:p>
            <a:r>
              <a:rPr lang="en-US" dirty="0"/>
              <a:t>The Work Plan MUST address testing to confirm the North Quarry does not have RIM</a:t>
            </a:r>
          </a:p>
          <a:p>
            <a:endParaRPr lang="en-US" dirty="0"/>
          </a:p>
        </p:txBody>
      </p:sp>
    </p:spTree>
    <p:extLst>
      <p:ext uri="{BB962C8B-B14F-4D97-AF65-F5344CB8AC3E}">
        <p14:creationId xmlns:p14="http://schemas.microsoft.com/office/powerpoint/2010/main" val="42047650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ln>
            <a:solidFill>
              <a:schemeClr val="tx1"/>
            </a:solidFill>
          </a:ln>
        </p:spPr>
        <p:txBody>
          <a:bodyPr>
            <a:normAutofit fontScale="90000"/>
          </a:bodyPr>
          <a:lstStyle/>
          <a:p>
            <a:r>
              <a:rPr lang="en-US" b="1" dirty="0" smtClean="0"/>
              <a:t>Community Monitoring Equipment</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295400"/>
            <a:ext cx="8050016" cy="5259000"/>
          </a:xfrm>
          <a:ln>
            <a:solidFill>
              <a:schemeClr val="tx1"/>
            </a:solidFill>
          </a:ln>
        </p:spPr>
      </p:pic>
    </p:spTree>
    <p:extLst>
      <p:ext uri="{BB962C8B-B14F-4D97-AF65-F5344CB8AC3E}">
        <p14:creationId xmlns:p14="http://schemas.microsoft.com/office/powerpoint/2010/main" val="32187868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ln>
            <a:solidFill>
              <a:schemeClr val="tx1"/>
            </a:solidFill>
          </a:ln>
        </p:spPr>
        <p:txBody>
          <a:bodyPr/>
          <a:lstStyle/>
          <a:p>
            <a:r>
              <a:rPr lang="en-US" dirty="0" smtClean="0"/>
              <a:t>NETC.COM</a:t>
            </a:r>
            <a:endParaRPr lang="en-US"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7" t="10934" r="1808"/>
          <a:stretch/>
        </p:blipFill>
        <p:spPr bwMode="auto">
          <a:xfrm>
            <a:off x="0" y="1219200"/>
            <a:ext cx="9125673" cy="498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2835" t="22962" r="936" b="20194"/>
          <a:stretch/>
        </p:blipFill>
        <p:spPr bwMode="auto">
          <a:xfrm>
            <a:off x="7855834" y="1905001"/>
            <a:ext cx="1143000" cy="341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0902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a:ln>
            <a:solidFill>
              <a:schemeClr val="tx1"/>
            </a:solidFill>
          </a:ln>
        </p:spPr>
        <p:txBody>
          <a:bodyPr>
            <a:normAutofit fontScale="90000"/>
          </a:bodyPr>
          <a:lstStyle/>
          <a:p>
            <a:r>
              <a:rPr lang="en-US" b="1" dirty="0"/>
              <a:t> </a:t>
            </a:r>
            <a:r>
              <a:rPr lang="en-US" b="1" u="sng" dirty="0">
                <a:hlinkClick r:id="rId2"/>
              </a:rPr>
              <a:t>What is NETC maps all about???</a:t>
            </a:r>
            <a:endParaRPr lang="en-US" dirty="0"/>
          </a:p>
        </p:txBody>
      </p:sp>
      <p:sp>
        <p:nvSpPr>
          <p:cNvPr id="3" name="Content Placeholder 2"/>
          <p:cNvSpPr>
            <a:spLocks noGrp="1"/>
          </p:cNvSpPr>
          <p:nvPr>
            <p:ph idx="1"/>
          </p:nvPr>
        </p:nvSpPr>
        <p:spPr>
          <a:xfrm>
            <a:off x="152400" y="762000"/>
            <a:ext cx="8839200" cy="6019800"/>
          </a:xfrm>
          <a:ln>
            <a:solidFill>
              <a:schemeClr val="tx1"/>
            </a:solidFill>
          </a:ln>
        </p:spPr>
        <p:txBody>
          <a:bodyPr>
            <a:normAutofit fontScale="40000" lnSpcReduction="20000"/>
          </a:bodyPr>
          <a:lstStyle/>
          <a:p>
            <a:pPr lvl="0"/>
            <a:endParaRPr lang="en-US" sz="900" dirty="0" smtClean="0">
              <a:solidFill>
                <a:prstClr val="black"/>
              </a:solidFill>
              <a:latin typeface="Segoe UI Semibold" panose="020B0702040204020203" pitchFamily="34" charset="0"/>
            </a:endParaRPr>
          </a:p>
          <a:p>
            <a:pPr lvl="0"/>
            <a:r>
              <a:rPr lang="en-US" sz="2800" dirty="0">
                <a:latin typeface="Tahoma" panose="020B0604030504040204" pitchFamily="34" charset="0"/>
                <a:ea typeface="Tahoma" panose="020B0604030504040204" pitchFamily="34" charset="0"/>
                <a:cs typeface="Tahoma" panose="020B0604030504040204" pitchFamily="34" charset="0"/>
              </a:rPr>
              <a:t>Hi all new </a:t>
            </a:r>
            <a:r>
              <a:rPr lang="en-US" sz="2800" dirty="0" smtClean="0">
                <a:latin typeface="Tahoma" panose="020B0604030504040204" pitchFamily="34" charset="0"/>
                <a:ea typeface="Tahoma" panose="020B0604030504040204" pitchFamily="34" charset="0"/>
                <a:cs typeface="Tahoma" panose="020B0604030504040204" pitchFamily="34" charset="0"/>
              </a:rPr>
              <a:t>bloggers</a:t>
            </a:r>
          </a:p>
          <a:p>
            <a:pPr lvl="0"/>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My name is Harlan and I design this Netc.com system, so let me help you understand the numbers. First of all, the system is design to tell when the radiation is increasing, not to tell you if it is bad or good. Only your Doctor know for sure. Second, Netc.com server calculates the NORM background radiation over a 3 month period, so when the alert message email is sent, the radiation is at least 10% higher than it was in the past 3 months. Third, do not compare one site with another because each site has different equipment, different locations, inside or outside and many other conditions.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In the</a:t>
            </a:r>
            <a:r>
              <a:rPr lang="en-US" sz="2800" i="1" dirty="0">
                <a:latin typeface="Tahoma" panose="020B0604030504040204" pitchFamily="34" charset="0"/>
                <a:ea typeface="Tahoma" panose="020B0604030504040204" pitchFamily="34" charset="0"/>
                <a:cs typeface="Tahoma" panose="020B0604030504040204" pitchFamily="34" charset="0"/>
              </a:rPr>
              <a:t> absolute mode</a:t>
            </a:r>
            <a:r>
              <a:rPr lang="en-US" sz="2800" dirty="0">
                <a:latin typeface="Tahoma" panose="020B0604030504040204" pitchFamily="34" charset="0"/>
                <a:ea typeface="Tahoma" panose="020B0604030504040204" pitchFamily="34" charset="0"/>
                <a:cs typeface="Tahoma" panose="020B0604030504040204" pitchFamily="34" charset="0"/>
              </a:rPr>
              <a:t> in Japan, their sites around the </a:t>
            </a:r>
            <a:r>
              <a:rPr lang="en-US" sz="2800" dirty="0" err="1">
                <a:latin typeface="Tahoma" panose="020B0604030504040204" pitchFamily="34" charset="0"/>
                <a:ea typeface="Tahoma" panose="020B0604030504040204" pitchFamily="34" charset="0"/>
                <a:cs typeface="Tahoma" panose="020B0604030504040204" pitchFamily="34" charset="0"/>
              </a:rPr>
              <a:t>Fuku</a:t>
            </a:r>
            <a:r>
              <a:rPr lang="en-US" sz="2800" dirty="0">
                <a:latin typeface="Tahoma" panose="020B0604030504040204" pitchFamily="34" charset="0"/>
                <a:ea typeface="Tahoma" panose="020B0604030504040204" pitchFamily="34" charset="0"/>
                <a:cs typeface="Tahoma" panose="020B0604030504040204" pitchFamily="34" charset="0"/>
              </a:rPr>
              <a:t> NPP will always be in RADCON-5 compared to other sites. If the fuel rods break and the radiation going sky high, you will never know it because it is in Radcon-5. Netc.com does</a:t>
            </a:r>
            <a:r>
              <a:rPr lang="en-US" sz="2800" u="sng" dirty="0">
                <a:latin typeface="Tahoma" panose="020B0604030504040204" pitchFamily="34" charset="0"/>
                <a:ea typeface="Tahoma" panose="020B0604030504040204" pitchFamily="34" charset="0"/>
                <a:cs typeface="Tahoma" panose="020B0604030504040204" pitchFamily="34" charset="0"/>
              </a:rPr>
              <a:t> not</a:t>
            </a:r>
            <a:r>
              <a:rPr lang="en-US" sz="2800" dirty="0">
                <a:latin typeface="Tahoma" panose="020B0604030504040204" pitchFamily="34" charset="0"/>
                <a:ea typeface="Tahoma" panose="020B0604030504040204" pitchFamily="34" charset="0"/>
                <a:cs typeface="Tahoma" panose="020B0604030504040204" pitchFamily="34" charset="0"/>
              </a:rPr>
              <a:t> use this method, it uses Relative mode where the NORM radiation level is created and compared to the current radiation level to create the </a:t>
            </a:r>
            <a:r>
              <a:rPr lang="en-US" sz="2800" dirty="0" err="1">
                <a:latin typeface="Tahoma" panose="020B0604030504040204" pitchFamily="34" charset="0"/>
                <a:ea typeface="Tahoma" panose="020B0604030504040204" pitchFamily="34" charset="0"/>
                <a:cs typeface="Tahoma" panose="020B0604030504040204" pitchFamily="34" charset="0"/>
              </a:rPr>
              <a:t>Radcon</a:t>
            </a:r>
            <a:r>
              <a:rPr lang="en-US" sz="2800" dirty="0">
                <a:latin typeface="Tahoma" panose="020B0604030504040204" pitchFamily="34" charset="0"/>
                <a:ea typeface="Tahoma" panose="020B0604030504040204" pitchFamily="34" charset="0"/>
                <a:cs typeface="Tahoma" panose="020B0604030504040204" pitchFamily="34" charset="0"/>
              </a:rPr>
              <a:t> levels. </a:t>
            </a:r>
            <a:br>
              <a:rPr lang="en-US" sz="2800" dirty="0">
                <a:latin typeface="Tahoma" panose="020B0604030504040204" pitchFamily="34" charset="0"/>
                <a:ea typeface="Tahoma" panose="020B0604030504040204" pitchFamily="34" charset="0"/>
                <a:cs typeface="Tahoma" panose="020B0604030504040204" pitchFamily="34" charset="0"/>
              </a:rPr>
            </a:br>
            <a:endPar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Here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is explanation on how to understand the NETC charts.  </a:t>
            </a:r>
          </a:p>
          <a:p>
            <a:pPr lvl="0"/>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Some of the sites are from the EPA's database. The EPA's 4.site# are the beta sites from the EPA and the EPA's 5.site# are the gamma sites from 600-800 Kev range where a lot of Geiger counters are calibrated to. The sites in Japan uses </a:t>
            </a:r>
            <a:r>
              <a:rPr lang="en-US" sz="2800" dirty="0" err="1">
                <a:solidFill>
                  <a:prstClr val="black"/>
                </a:solidFill>
                <a:latin typeface="Tahoma" panose="020B0604030504040204" pitchFamily="34" charset="0"/>
                <a:ea typeface="Tahoma" panose="020B0604030504040204" pitchFamily="34" charset="0"/>
                <a:cs typeface="Tahoma" panose="020B0604030504040204" pitchFamily="34" charset="0"/>
              </a:rPr>
              <a:t>nSw</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/h. Our system is based of relative readings from the past history of each site to their present readings, so you will be able to tell if there is an increase in radiation at that site. But some customers like to know what is the absolute level of radiation at each site, so with the chart membership you can change the readings to absolute base zero. The Japan maps looks totally different in absolute format. I am sorry that I have not posted this information in the Forum for you to understand what NETC.com system is all about.</a:t>
            </a:r>
            <a:b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As a chart member, you can change the way Netc.com displays the data from Relative mode to Absolute mode, then you can see that Japan radiation level is much higher, but you will never know when the radiation increases because the Japan stations will always be in Radcon-5 level for the next 1000 years. In Relative mode the NORM background radiation at each station is compared to the current radiation level at that station, so when the radiation increases you can tell at your location that something has changed and alerts you of the increase radiation level. The degree of radiation increase determines the RADCON level that is set at your location. Netc.com does not compare one site location to another location because each location is different by the type of Geiger counter, inside or outside, location, etc</a:t>
            </a: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p>
          <a:p>
            <a:pPr lvl="0"/>
            <a:endParaRPr lang="en-US"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2800" dirty="0">
                <a:latin typeface="Tahoma" panose="020B0604030504040204" pitchFamily="34" charset="0"/>
                <a:ea typeface="Tahoma" panose="020B0604030504040204" pitchFamily="34" charset="0"/>
                <a:cs typeface="Tahoma" panose="020B0604030504040204" pitchFamily="34" charset="0"/>
              </a:rPr>
              <a:t>The question about the Radcon-5 level, why is one location's level is 60 and another location's level is 500 for Radcon-5</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smtClean="0">
                <a:latin typeface="Tahoma" panose="020B0604030504040204" pitchFamily="34" charset="0"/>
                <a:ea typeface="Tahoma" panose="020B0604030504040204" pitchFamily="34" charset="0"/>
                <a:cs typeface="Tahoma" panose="020B0604030504040204" pitchFamily="34" charset="0"/>
              </a:rPr>
              <a:t>Here </a:t>
            </a:r>
            <a:r>
              <a:rPr lang="en-US" sz="2800" dirty="0">
                <a:latin typeface="Tahoma" panose="020B0604030504040204" pitchFamily="34" charset="0"/>
                <a:ea typeface="Tahoma" panose="020B0604030504040204" pitchFamily="34" charset="0"/>
                <a:cs typeface="Tahoma" panose="020B0604030504040204" pitchFamily="34" charset="0"/>
              </a:rPr>
              <a:t>is my answer:</a:t>
            </a:r>
            <a:br>
              <a:rPr lang="en-US" sz="2800" dirty="0">
                <a:latin typeface="Tahoma" panose="020B0604030504040204" pitchFamily="34" charset="0"/>
                <a:ea typeface="Tahoma" panose="020B0604030504040204" pitchFamily="34" charset="0"/>
                <a:cs typeface="Tahoma" panose="020B0604030504040204" pitchFamily="34" charset="0"/>
              </a:rPr>
            </a:br>
            <a:endParaRPr lang="en-US" sz="2800" dirty="0" smtClean="0">
              <a:latin typeface="Tahoma" panose="020B0604030504040204" pitchFamily="34" charset="0"/>
              <a:ea typeface="Tahoma" panose="020B0604030504040204" pitchFamily="34" charset="0"/>
              <a:cs typeface="Tahoma" panose="020B0604030504040204" pitchFamily="34" charset="0"/>
            </a:endParaRPr>
          </a:p>
          <a:p>
            <a:r>
              <a:rPr lang="en-US" sz="2800" i="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“That </a:t>
            </a:r>
            <a:r>
              <a:rPr lang="en-US" sz="2800" i="1" dirty="0">
                <a:solidFill>
                  <a:schemeClr val="accent2"/>
                </a:solidFill>
                <a:latin typeface="Tahoma" panose="020B0604030504040204" pitchFamily="34" charset="0"/>
                <a:ea typeface="Tahoma" panose="020B0604030504040204" pitchFamily="34" charset="0"/>
                <a:cs typeface="Tahoma" panose="020B0604030504040204" pitchFamily="34" charset="0"/>
              </a:rPr>
              <a:t>is the questions that all the medical people and bloggers have been asking since the first Nuclear Bomb was dropped on Japan in 1945. I wish </a:t>
            </a:r>
            <a:r>
              <a:rPr lang="en-US" sz="2800" i="1" dirty="0" err="1">
                <a:solidFill>
                  <a:schemeClr val="accent2"/>
                </a:solidFill>
                <a:latin typeface="Tahoma" panose="020B0604030504040204" pitchFamily="34" charset="0"/>
                <a:ea typeface="Tahoma" panose="020B0604030504040204" pitchFamily="34" charset="0"/>
                <a:cs typeface="Tahoma" panose="020B0604030504040204" pitchFamily="34" charset="0"/>
              </a:rPr>
              <a:t>i</a:t>
            </a:r>
            <a:r>
              <a:rPr lang="en-US" sz="2800" i="1" dirty="0">
                <a:solidFill>
                  <a:schemeClr val="accent2"/>
                </a:solidFill>
                <a:latin typeface="Tahoma" panose="020B0604030504040204" pitchFamily="34" charset="0"/>
                <a:ea typeface="Tahoma" panose="020B0604030504040204" pitchFamily="34" charset="0"/>
                <a:cs typeface="Tahoma" panose="020B0604030504040204" pitchFamily="34" charset="0"/>
              </a:rPr>
              <a:t> could give you a simple answer, but I do not have one. I agree that an alert Radcom-5 in one location level is like 60 and in a different location the level is 500 for the Radcon-5, but one thing is in common in both locations - THE RADIATION HAS INCREASED, it is over the highest level in the last quarter of a year. It is easy to say, so what my level is only 60. That is correct, ask the Japanese people when their radiation was only 60, BEFORE MARCH 11, 2011. Netc.com is a warning service that tells you the radiation in your area is increasing, not if it is dangerous, let the experts argue that point. The radiation is coming, that is a given fact. The question is are you prepared</a:t>
            </a:r>
            <a:r>
              <a:rPr lang="en-US" sz="2800" i="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a:t>
            </a:r>
            <a:endParaRPr lang="en-US" sz="2800" i="1" dirty="0">
              <a:solidFill>
                <a:schemeClr val="accent2"/>
              </a:solidFill>
              <a:latin typeface="Tahoma" panose="020B0604030504040204" pitchFamily="34" charset="0"/>
              <a:ea typeface="Tahoma" panose="020B0604030504040204" pitchFamily="34" charset="0"/>
              <a:cs typeface="Tahoma" panose="020B0604030504040204" pitchFamily="34" charset="0"/>
            </a:endParaRPr>
          </a:p>
          <a:p>
            <a:pPr lvl="0"/>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I hope this help. Harlan</a:t>
            </a:r>
          </a:p>
        </p:txBody>
      </p:sp>
    </p:spTree>
    <p:extLst>
      <p:ext uri="{BB962C8B-B14F-4D97-AF65-F5344CB8AC3E}">
        <p14:creationId xmlns:p14="http://schemas.microsoft.com/office/powerpoint/2010/main" val="8710273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a:ln>
            <a:solidFill>
              <a:schemeClr val="tx1"/>
            </a:solidFill>
          </a:ln>
        </p:spPr>
        <p:txBody>
          <a:bodyPr>
            <a:normAutofit/>
          </a:bodyPr>
          <a:lstStyle/>
          <a:p>
            <a:r>
              <a:rPr lang="en-US" dirty="0" smtClean="0">
                <a:hlinkClick r:id="rId2"/>
              </a:rPr>
              <a:t>www.netc.com</a:t>
            </a:r>
            <a:r>
              <a:rPr lang="en-US" dirty="0" smtClean="0"/>
              <a:t/>
            </a:r>
            <a:br>
              <a:rPr lang="en-US" dirty="0" smtClean="0"/>
            </a:br>
            <a:r>
              <a:rPr lang="en-US" sz="2000" spc="300" dirty="0" smtClean="0"/>
              <a:t>ID: </a:t>
            </a:r>
            <a:r>
              <a:rPr lang="en-US" sz="2000" spc="300" dirty="0" err="1" smtClean="0"/>
              <a:t>justmomsstl</a:t>
            </a:r>
            <a:r>
              <a:rPr lang="en-US" sz="2000" spc="300" dirty="0" smtClean="0"/>
              <a:t>       </a:t>
            </a:r>
            <a:r>
              <a:rPr lang="en-US" sz="2000" spc="300" dirty="0" err="1" smtClean="0"/>
              <a:t>Pswd</a:t>
            </a:r>
            <a:r>
              <a:rPr lang="en-US" sz="2000" spc="300" dirty="0" smtClean="0"/>
              <a:t>: </a:t>
            </a:r>
            <a:r>
              <a:rPr lang="en-US" sz="2000" spc="300" dirty="0" err="1" smtClean="0"/>
              <a:t>fusrap</a:t>
            </a:r>
            <a:endParaRPr lang="en-US" sz="2000" spc="300" dirty="0"/>
          </a:p>
        </p:txBody>
      </p:sp>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88" t="10166"/>
          <a:stretch/>
        </p:blipFill>
        <p:spPr bwMode="auto">
          <a:xfrm>
            <a:off x="5562600" y="5110222"/>
            <a:ext cx="3327833"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07803" y="1143000"/>
            <a:ext cx="6007260" cy="4031873"/>
          </a:xfrm>
          <a:prstGeom prst="rect">
            <a:avLst/>
          </a:prstGeom>
        </p:spPr>
        <p:txBody>
          <a:bodyPr wrap="square">
            <a:spAutoFit/>
          </a:bodyPr>
          <a:lstStyle/>
          <a:p>
            <a:r>
              <a:rPr lang="en-US" sz="1400" b="1" i="1" u="sng" dirty="0">
                <a:solidFill>
                  <a:schemeClr val="tx1"/>
                </a:solidFill>
              </a:rPr>
              <a:t>Nuclear Emergency Tracking Center</a:t>
            </a:r>
            <a:r>
              <a:rPr lang="en-US" sz="1400" b="1" dirty="0">
                <a:solidFill>
                  <a:schemeClr val="tx1"/>
                </a:solidFill>
              </a:rPr>
              <a:t> - Netc.com is an Early Warning Radiation System that takes data from private radiation monitoring stations and EPA network and creates a RBL ( Radiation Background Level ) for each 3000+ stations everyday. NORM ( Natural Occurring Radioactive Material ) radiation background level  has been simplified in name only to RBL ( Radiation Background Level ). The same </a:t>
            </a:r>
            <a:r>
              <a:rPr lang="en-US" sz="1400" b="1" dirty="0" smtClean="0">
                <a:solidFill>
                  <a:schemeClr val="tx1"/>
                </a:solidFill>
              </a:rPr>
              <a:t>calculations are </a:t>
            </a:r>
            <a:r>
              <a:rPr lang="en-US" sz="1400" b="1" dirty="0">
                <a:solidFill>
                  <a:schemeClr val="tx1"/>
                </a:solidFill>
              </a:rPr>
              <a:t>still used.  Radcon-1 will be the middle of RBL ( Radiation Background Level  ) range and it will be compared to the Current Radiation at that monitoring station. The increase change between middle of RBL and the Current Radiation will set the </a:t>
            </a:r>
            <a:r>
              <a:rPr lang="en-US" sz="1400" b="1" dirty="0" err="1">
                <a:solidFill>
                  <a:schemeClr val="tx1"/>
                </a:solidFill>
              </a:rPr>
              <a:t>Radcon</a:t>
            </a:r>
            <a:r>
              <a:rPr lang="en-US" sz="1400" b="1" dirty="0">
                <a:solidFill>
                  <a:schemeClr val="tx1"/>
                </a:solidFill>
              </a:rPr>
              <a:t> levels 2 for small increase, 3 for higher increase, and 4 for the top of the range over a three month time frame. When RBL is above the radiation background range and other requirements are met, an Radcon-5 Alert will be issue and Email/Text messages are sent. If the Radcon-1 is Green/Yellow, the RBL (Radiation Background Level) is decreasing or staying the same level, like in Japan where most of the RBL are Green/Yellow.</a:t>
            </a:r>
            <a:r>
              <a:rPr lang="en-US" b="1" dirty="0">
                <a:solidFill>
                  <a:schemeClr val="tx1"/>
                </a:solidFill>
              </a:rPr>
              <a:t/>
            </a:r>
            <a:br>
              <a:rPr lang="en-US" b="1" dirty="0">
                <a:solidFill>
                  <a:schemeClr val="tx1"/>
                </a:solidFill>
              </a:rPr>
            </a:br>
            <a:endParaRPr lang="en-US" dirty="0">
              <a:solidFill>
                <a:schemeClr val="tx1"/>
              </a:solidFill>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533" t="32492" r="56212" b="36594"/>
          <a:stretch/>
        </p:blipFill>
        <p:spPr bwMode="auto">
          <a:xfrm>
            <a:off x="3242841" y="5095754"/>
            <a:ext cx="2170253" cy="165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9724" t="33350" r="59872" b="36473"/>
          <a:stretch/>
        </p:blipFill>
        <p:spPr bwMode="auto">
          <a:xfrm>
            <a:off x="23149" y="4173470"/>
            <a:ext cx="3125165" cy="2586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7179" t="38220" r="52947" b="30444"/>
          <a:stretch/>
        </p:blipFill>
        <p:spPr bwMode="auto">
          <a:xfrm>
            <a:off x="63661" y="1371600"/>
            <a:ext cx="3044142" cy="268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5866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smtClean="0"/>
              <a:t>NETC of St. Louis Metro </a:t>
            </a:r>
            <a:endParaRPr lang="en-US"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29" t="11159" r="19114" b="8785"/>
          <a:stretch/>
        </p:blipFill>
        <p:spPr bwMode="auto">
          <a:xfrm>
            <a:off x="685800" y="1524000"/>
            <a:ext cx="7977851" cy="4831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666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35428"/>
            <a:ext cx="6705601" cy="792162"/>
          </a:xfrm>
          <a:ln>
            <a:solidFill>
              <a:schemeClr val="tx1"/>
            </a:solidFill>
          </a:ln>
        </p:spPr>
        <p:txBody>
          <a:bodyPr>
            <a:noAutofit/>
          </a:bodyPr>
          <a:lstStyle/>
          <a:p>
            <a:r>
              <a:rPr lang="en-US" sz="1800" b="1" spc="300" dirty="0" smtClean="0"/>
              <a:t>Information Showing the Community’s and EPA’s Monitors Online for One Month</a:t>
            </a:r>
            <a:endParaRPr lang="en-US" sz="1800" b="1" spc="300"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8" t="8631" r="55153" b="32037"/>
          <a:stretch/>
        </p:blipFill>
        <p:spPr bwMode="auto">
          <a:xfrm>
            <a:off x="130982" y="914399"/>
            <a:ext cx="3576577" cy="2558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8968" t="10000" b="33021"/>
          <a:stretch/>
        </p:blipFill>
        <p:spPr bwMode="auto">
          <a:xfrm>
            <a:off x="198699" y="3440282"/>
            <a:ext cx="3325594" cy="341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8543" t="9495" b="31238"/>
          <a:stretch/>
        </p:blipFill>
        <p:spPr bwMode="auto">
          <a:xfrm>
            <a:off x="5333999" y="3764158"/>
            <a:ext cx="3416569" cy="306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80" t="10284" r="37107" b="22476"/>
          <a:stretch/>
        </p:blipFill>
        <p:spPr bwMode="auto">
          <a:xfrm>
            <a:off x="4102261" y="990600"/>
            <a:ext cx="4876800" cy="277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1008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smtClean="0"/>
              <a:t>Lois Gibbs – Love Canal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ln>
            <a:solidFill>
              <a:schemeClr val="tx1"/>
            </a:solidFill>
          </a:ln>
        </p:spPr>
      </p:pic>
    </p:spTree>
    <p:extLst>
      <p:ext uri="{BB962C8B-B14F-4D97-AF65-F5344CB8AC3E}">
        <p14:creationId xmlns:p14="http://schemas.microsoft.com/office/powerpoint/2010/main" val="1765667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00969"/>
            <a:ext cx="7924800" cy="653289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6252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a:ln>
            <a:solidFill>
              <a:schemeClr val="tx1"/>
            </a:solidFill>
          </a:ln>
        </p:spPr>
        <p:txBody>
          <a:bodyPr/>
          <a:lstStyle/>
          <a:p>
            <a:r>
              <a:rPr lang="en-US" dirty="0" smtClean="0"/>
              <a:t>Video </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719"/>
          <a:stretch/>
        </p:blipFill>
        <p:spPr>
          <a:xfrm>
            <a:off x="3971563" y="1092843"/>
            <a:ext cx="5143500" cy="53358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92843"/>
            <a:ext cx="3698975" cy="5335863"/>
          </a:xfrm>
          <a:prstGeom prst="rect">
            <a:avLst/>
          </a:prstGeom>
        </p:spPr>
      </p:pic>
    </p:spTree>
    <p:extLst>
      <p:ext uri="{BB962C8B-B14F-4D97-AF65-F5344CB8AC3E}">
        <p14:creationId xmlns:p14="http://schemas.microsoft.com/office/powerpoint/2010/main" val="839399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286000"/>
          </a:xfrm>
          <a:ln w="19050">
            <a:solidFill>
              <a:schemeClr val="tx1"/>
            </a:solidFill>
          </a:ln>
        </p:spPr>
        <p:txBody>
          <a:bodyPr>
            <a:normAutofit fontScale="90000"/>
          </a:bodyPr>
          <a:lstStyle/>
          <a:p>
            <a:r>
              <a:rPr lang="en-US" b="1" dirty="0" smtClean="0"/>
              <a:t>Report Odor Alerts</a:t>
            </a:r>
            <a:br>
              <a:rPr lang="en-US" b="1" dirty="0" smtClean="0"/>
            </a:br>
            <a:r>
              <a:rPr lang="en-US" sz="2700" b="1" dirty="0" smtClean="0"/>
              <a:t>email: </a:t>
            </a:r>
            <a:r>
              <a:rPr lang="en-US" sz="2700" b="1" dirty="0" smtClean="0">
                <a:hlinkClick r:id="rId2"/>
              </a:rPr>
              <a:t>swmp@dnr.mo.gov</a:t>
            </a:r>
            <a:r>
              <a:rPr lang="en-US" sz="2700" b="1" dirty="0" smtClean="0"/>
              <a:t>  </a:t>
            </a:r>
            <a:r>
              <a:rPr lang="en-US" sz="3100" b="1" dirty="0" smtClean="0"/>
              <a:t/>
            </a:r>
            <a:br>
              <a:rPr lang="en-US" sz="3100" b="1" dirty="0" smtClean="0"/>
            </a:br>
            <a:r>
              <a:rPr lang="en-US" sz="3100" b="1" dirty="0" smtClean="0"/>
              <a:t>Call: 800-361-4827 or 573-751-5401 </a:t>
            </a:r>
            <a:br>
              <a:rPr lang="en-US" sz="3100" b="1" dirty="0" smtClean="0"/>
            </a:br>
            <a:r>
              <a:rPr lang="en-US" sz="3100" b="1" dirty="0" smtClean="0"/>
              <a:t>- Fax: 800-526-3902  or Fill out the Odor form </a:t>
            </a:r>
            <a:r>
              <a:rPr lang="en-US" sz="3100" b="1" dirty="0"/>
              <a:t>@ http://www.dnr.mo.gov/bridgeton/concern.htm</a:t>
            </a:r>
            <a:endParaRPr lang="en-US"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2590800"/>
            <a:ext cx="7467600" cy="4182910"/>
          </a:xfrm>
          <a:ln>
            <a:solidFill>
              <a:schemeClr val="tx1"/>
            </a:solidFill>
          </a:ln>
        </p:spPr>
      </p:pic>
    </p:spTree>
    <p:extLst>
      <p:ext uri="{BB962C8B-B14F-4D97-AF65-F5344CB8AC3E}">
        <p14:creationId xmlns:p14="http://schemas.microsoft.com/office/powerpoint/2010/main" val="33202093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ln>
            <a:solidFill>
              <a:schemeClr val="tx1"/>
            </a:solidFill>
          </a:ln>
        </p:spPr>
        <p:txBody>
          <a:bodyPr/>
          <a:lstStyle/>
          <a:p>
            <a:r>
              <a:rPr lang="en-US" dirty="0" smtClean="0"/>
              <a:t>-Save the Date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19200"/>
            <a:ext cx="8229600" cy="5410199"/>
          </a:xfrm>
        </p:spPr>
      </p:pic>
    </p:spTree>
    <p:extLst>
      <p:ext uri="{BB962C8B-B14F-4D97-AF65-F5344CB8AC3E}">
        <p14:creationId xmlns:p14="http://schemas.microsoft.com/office/powerpoint/2010/main" val="18893415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762000"/>
          </a:xfrm>
          <a:ln>
            <a:solidFill>
              <a:schemeClr val="tx1"/>
            </a:solidFill>
          </a:ln>
        </p:spPr>
        <p:txBody>
          <a:bodyPr>
            <a:noAutofit/>
          </a:bodyPr>
          <a:lstStyle/>
          <a:p>
            <a:r>
              <a:rPr lang="en-US" sz="2400" b="1" dirty="0" smtClean="0">
                <a:latin typeface="Arial Narrow" panose="020B0606020202030204" pitchFamily="34" charset="0"/>
              </a:rPr>
              <a:t>County Health Researchers to look into</a:t>
            </a:r>
            <a:r>
              <a:rPr lang="en-US" sz="2400" b="1" dirty="0"/>
              <a:t/>
            </a:r>
            <a:br>
              <a:rPr lang="en-US" sz="2400" b="1" dirty="0"/>
            </a:br>
            <a:r>
              <a:rPr lang="en-US" sz="2400" b="1" dirty="0">
                <a:latin typeface="Arial Narrow" panose="020B0606020202030204" pitchFamily="34" charset="0"/>
              </a:rPr>
              <a:t>Coldwater Creek cancer questions.</a:t>
            </a:r>
            <a:endParaRPr lang="en-US" sz="2400" b="1" dirty="0"/>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051" t="26895" r="24144" b="12239"/>
          <a:stretch/>
        </p:blipFill>
        <p:spPr bwMode="auto">
          <a:xfrm>
            <a:off x="35689" y="1462581"/>
            <a:ext cx="3325041" cy="4328619"/>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416943" y="932173"/>
            <a:ext cx="5574657" cy="5909310"/>
          </a:xfrm>
          <a:prstGeom prst="rect">
            <a:avLst/>
          </a:prstGeom>
          <a:ln>
            <a:solidFill>
              <a:schemeClr val="tx1"/>
            </a:solidFill>
          </a:ln>
        </p:spPr>
        <p:txBody>
          <a:bodyPr wrap="square">
            <a:spAutoFit/>
          </a:bodyPr>
          <a:lstStyle/>
          <a:p>
            <a:pPr fontAlgn="auto">
              <a:spcAft>
                <a:spcPts val="0"/>
              </a:spcAft>
              <a:buClrTx/>
              <a:buSzTx/>
            </a:pPr>
            <a:r>
              <a:rPr lang="en-US" sz="1400" dirty="0">
                <a:solidFill>
                  <a:schemeClr val="tx1"/>
                </a:solidFill>
              </a:rPr>
              <a:t>The St. Louis County health department plans to hire three researchers to study chronic disease and cancer rates among residents with a focus on the area surrounding Coldwater Creek, which was contaminated decades ago with nuclear waste</a:t>
            </a:r>
            <a:r>
              <a:rPr lang="en-US" sz="1400" dirty="0" smtClean="0">
                <a:solidFill>
                  <a:schemeClr val="tx1"/>
                </a:solidFill>
              </a:rPr>
              <a:t>.</a:t>
            </a:r>
          </a:p>
          <a:p>
            <a:pPr fontAlgn="auto">
              <a:spcAft>
                <a:spcPts val="0"/>
              </a:spcAft>
              <a:buClrTx/>
              <a:buSzTx/>
            </a:pPr>
            <a:endParaRPr lang="en-US" sz="1400" dirty="0">
              <a:solidFill>
                <a:schemeClr val="tx1"/>
              </a:solidFill>
            </a:endParaRPr>
          </a:p>
          <a:p>
            <a:pPr fontAlgn="auto">
              <a:spcAft>
                <a:spcPts val="0"/>
              </a:spcAft>
              <a:buClrTx/>
              <a:buSzTx/>
            </a:pPr>
            <a:r>
              <a:rPr lang="en-US" sz="1400" dirty="0" smtClean="0">
                <a:solidFill>
                  <a:schemeClr val="tx1"/>
                </a:solidFill>
              </a:rPr>
              <a:t>Results </a:t>
            </a:r>
            <a:r>
              <a:rPr lang="en-US" sz="1400" dirty="0">
                <a:solidFill>
                  <a:schemeClr val="tx1"/>
                </a:solidFill>
              </a:rPr>
              <a:t>from a survey organized by residents and released earlier this year showed 1,242 cancers among 3,300 people who had lived near the north St. Louis County creek, which runs from St. Ann to the Missouri River. The residents started the survey after noticing a spike in diseases among their classmates who graduated in the late 1980s and early 1990s from </a:t>
            </a:r>
            <a:r>
              <a:rPr lang="en-US" sz="1400" dirty="0" err="1">
                <a:solidFill>
                  <a:schemeClr val="tx1"/>
                </a:solidFill>
              </a:rPr>
              <a:t>McCluer</a:t>
            </a:r>
            <a:r>
              <a:rPr lang="en-US" sz="1400" dirty="0">
                <a:solidFill>
                  <a:schemeClr val="tx1"/>
                </a:solidFill>
              </a:rPr>
              <a:t> North High School in Florissant</a:t>
            </a:r>
            <a:r>
              <a:rPr lang="en-US" sz="1400" dirty="0" smtClean="0">
                <a:solidFill>
                  <a:schemeClr val="tx1"/>
                </a:solidFill>
              </a:rPr>
              <a:t>.</a:t>
            </a:r>
          </a:p>
          <a:p>
            <a:pPr fontAlgn="auto">
              <a:spcAft>
                <a:spcPts val="0"/>
              </a:spcAft>
              <a:buClrTx/>
              <a:buSzTx/>
            </a:pPr>
            <a:endParaRPr lang="en-US" sz="1400" dirty="0">
              <a:solidFill>
                <a:schemeClr val="tx1"/>
              </a:solidFill>
            </a:endParaRPr>
          </a:p>
          <a:p>
            <a:pPr fontAlgn="auto">
              <a:spcAft>
                <a:spcPts val="0"/>
              </a:spcAft>
              <a:buClrTx/>
              <a:buSzTx/>
            </a:pPr>
            <a:r>
              <a:rPr lang="en-US" sz="1400" dirty="0">
                <a:solidFill>
                  <a:schemeClr val="tx1"/>
                </a:solidFill>
              </a:rPr>
              <a:t>The residents’ work caught the attention of federal, state and local health officials, who attended community meetings on the topic.</a:t>
            </a:r>
          </a:p>
          <a:p>
            <a:pPr fontAlgn="auto">
              <a:spcAft>
                <a:spcPts val="0"/>
              </a:spcAft>
              <a:buClrTx/>
              <a:buSzTx/>
            </a:pPr>
            <a:r>
              <a:rPr lang="en-US" sz="1400" dirty="0">
                <a:solidFill>
                  <a:schemeClr val="tx1"/>
                </a:solidFill>
              </a:rPr>
              <a:t>“We need to be able to validate the information, to figure out if it is real and scientifically based, and whether we can get them more information and support,” said Dr. Dolores Gunn, the health department’s director.</a:t>
            </a:r>
          </a:p>
          <a:p>
            <a:pPr fontAlgn="auto">
              <a:spcAft>
                <a:spcPts val="0"/>
              </a:spcAft>
              <a:buClrTx/>
              <a:buSzTx/>
            </a:pPr>
            <a:endParaRPr lang="en-US" sz="1400" dirty="0" smtClean="0">
              <a:solidFill>
                <a:schemeClr val="tx1"/>
              </a:solidFill>
            </a:endParaRPr>
          </a:p>
          <a:p>
            <a:pPr fontAlgn="auto">
              <a:spcAft>
                <a:spcPts val="0"/>
              </a:spcAft>
              <a:buClrTx/>
              <a:buSzTx/>
            </a:pPr>
            <a:r>
              <a:rPr lang="en-US" sz="1400" dirty="0">
                <a:solidFill>
                  <a:schemeClr val="tx1"/>
                </a:solidFill>
              </a:rPr>
              <a:t>A 2013 Missouri health department study found no higher risk of cancer for people living in ZIP codes surrounding the creek. The study’s authors acknowledged its limitations because their data included residents of the area from only 1996 to 2004.</a:t>
            </a:r>
          </a:p>
          <a:p>
            <a:pPr fontAlgn="auto">
              <a:spcAft>
                <a:spcPts val="0"/>
              </a:spcAft>
              <a:buClrTx/>
              <a:buSzTx/>
            </a:pPr>
            <a:r>
              <a:rPr lang="en-US" sz="1400" dirty="0">
                <a:solidFill>
                  <a:schemeClr val="tx1"/>
                </a:solidFill>
              </a:rPr>
              <a:t>“The Coldwater Creek contamination really had occurred decades before,” Gunn said. “The people who grew up there have migrated to other communities</a:t>
            </a:r>
            <a:r>
              <a:rPr lang="en-US" sz="1400" dirty="0" smtClean="0">
                <a:solidFill>
                  <a:schemeClr val="tx1"/>
                </a:solidFill>
              </a:rPr>
              <a:t>.”</a:t>
            </a:r>
            <a:endParaRPr lang="en-US" sz="1400" dirty="0">
              <a:solidFill>
                <a:schemeClr val="tx1"/>
              </a:solidFill>
            </a:endParaRPr>
          </a:p>
        </p:txBody>
      </p:sp>
      <p:sp>
        <p:nvSpPr>
          <p:cNvPr id="10" name="Rectangle 9"/>
          <p:cNvSpPr/>
          <p:nvPr/>
        </p:nvSpPr>
        <p:spPr>
          <a:xfrm>
            <a:off x="110442" y="915222"/>
            <a:ext cx="3067291" cy="523220"/>
          </a:xfrm>
          <a:prstGeom prst="rect">
            <a:avLst/>
          </a:prstGeom>
        </p:spPr>
        <p:txBody>
          <a:bodyPr wrap="square">
            <a:spAutoFit/>
          </a:bodyPr>
          <a:lstStyle/>
          <a:p>
            <a:r>
              <a:rPr lang="en-US" sz="1400" dirty="0">
                <a:latin typeface="+mj-lt"/>
              </a:rPr>
              <a:t> </a:t>
            </a:r>
            <a:r>
              <a:rPr lang="en-US" sz="1400" u="sng" dirty="0">
                <a:latin typeface="+mj-lt"/>
                <a:hlinkClick r:id="rId3"/>
              </a:rPr>
              <a:t>By Blythe Bernhard bbernhard@post-dispatch.com 314-340-8129</a:t>
            </a:r>
            <a:endParaRPr lang="en-US" sz="1400" dirty="0">
              <a:latin typeface="+mj-lt"/>
            </a:endParaRPr>
          </a:p>
        </p:txBody>
      </p:sp>
      <p:sp>
        <p:nvSpPr>
          <p:cNvPr id="11" name="Rectangle 10"/>
          <p:cNvSpPr/>
          <p:nvPr/>
        </p:nvSpPr>
        <p:spPr>
          <a:xfrm>
            <a:off x="136244" y="5791200"/>
            <a:ext cx="3140355" cy="900246"/>
          </a:xfrm>
          <a:prstGeom prst="rect">
            <a:avLst/>
          </a:prstGeom>
        </p:spPr>
        <p:txBody>
          <a:bodyPr wrap="square">
            <a:spAutoFit/>
          </a:bodyPr>
          <a:lstStyle/>
          <a:p>
            <a:r>
              <a:rPr lang="en-US" sz="1050" dirty="0">
                <a:solidFill>
                  <a:schemeClr val="tx1"/>
                </a:solidFill>
              </a:rPr>
              <a:t>http://www.stltoday.com/lifestyles/health-med-fit/health/county-health-researchers-to-look-into-coldwater-creek-cancer-questions/article_240ed090-355e-5e90-bd32-1496f42dabcd.html</a:t>
            </a:r>
          </a:p>
        </p:txBody>
      </p:sp>
    </p:spTree>
    <p:extLst>
      <p:ext uri="{BB962C8B-B14F-4D97-AF65-F5344CB8AC3E}">
        <p14:creationId xmlns:p14="http://schemas.microsoft.com/office/powerpoint/2010/main" val="2309380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762000"/>
            <a:ext cx="6363017" cy="5740078"/>
          </a:xfrm>
          <a:prstGeom prst="rect">
            <a:avLst/>
          </a:prstGeom>
          <a:ln>
            <a:solidFill>
              <a:schemeClr val="tx1"/>
            </a:solidFill>
          </a:ln>
        </p:spPr>
      </p:pic>
    </p:spTree>
    <p:extLst>
      <p:ext uri="{BB962C8B-B14F-4D97-AF65-F5344CB8AC3E}">
        <p14:creationId xmlns:p14="http://schemas.microsoft.com/office/powerpoint/2010/main" val="27353024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Sign Letter to Federally Elected Officials</a:t>
            </a:r>
            <a:endParaRPr lang="en-US" b="1" dirty="0"/>
          </a:p>
        </p:txBody>
      </p:sp>
      <p:sp>
        <p:nvSpPr>
          <p:cNvPr id="3" name="Content Placeholder 2"/>
          <p:cNvSpPr>
            <a:spLocks noGrp="1"/>
          </p:cNvSpPr>
          <p:nvPr>
            <p:ph idx="1"/>
          </p:nvPr>
        </p:nvSpPr>
        <p:spPr>
          <a:xfrm>
            <a:off x="457200" y="1981200"/>
            <a:ext cx="8229600" cy="3230563"/>
          </a:xfrm>
        </p:spPr>
        <p:txBody>
          <a:bodyPr/>
          <a:lstStyle/>
          <a:p>
            <a:r>
              <a:rPr lang="en-US" dirty="0" smtClean="0"/>
              <a:t>Thank them for support St. Louis Army Corps of Engineers FUSRAP</a:t>
            </a:r>
          </a:p>
          <a:p>
            <a:r>
              <a:rPr lang="en-US" dirty="0" smtClean="0"/>
              <a:t>Legislatively act to put St. Louis Army Corps of Engineers FUSRAP in charge at West Lake Landfill </a:t>
            </a:r>
            <a:endParaRPr lang="en-US" dirty="0"/>
          </a:p>
        </p:txBody>
      </p:sp>
    </p:spTree>
    <p:extLst>
      <p:ext uri="{BB962C8B-B14F-4D97-AF65-F5344CB8AC3E}">
        <p14:creationId xmlns:p14="http://schemas.microsoft.com/office/powerpoint/2010/main" val="2236474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599"/>
            <a:ext cx="3295119" cy="4114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371599"/>
            <a:ext cx="3276600" cy="4129881"/>
          </a:xfrm>
          <a:prstGeom prst="rect">
            <a:avLst/>
          </a:prstGeom>
        </p:spPr>
      </p:pic>
    </p:spTree>
    <p:extLst>
      <p:ext uri="{BB962C8B-B14F-4D97-AF65-F5344CB8AC3E}">
        <p14:creationId xmlns:p14="http://schemas.microsoft.com/office/powerpoint/2010/main" val="7306124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fontScale="90000"/>
          </a:bodyPr>
          <a:lstStyle/>
          <a:p>
            <a:r>
              <a:rPr lang="en-US" b="1" dirty="0" smtClean="0"/>
              <a:t>Sign Letter to Governor Jay Nixon </a:t>
            </a:r>
            <a:br>
              <a:rPr lang="en-US" b="1" dirty="0" smtClean="0"/>
            </a:br>
            <a:r>
              <a:rPr lang="en-US" b="1" dirty="0" smtClean="0"/>
              <a:t>and Attorney General Chris </a:t>
            </a:r>
            <a:r>
              <a:rPr lang="en-US" b="1" dirty="0" err="1" smtClean="0"/>
              <a:t>Koster</a:t>
            </a:r>
            <a:endParaRPr lang="en-US" b="1" dirty="0"/>
          </a:p>
        </p:txBody>
      </p:sp>
      <p:sp>
        <p:nvSpPr>
          <p:cNvPr id="5" name="Content Placeholder 2"/>
          <p:cNvSpPr>
            <a:spLocks noGrp="1"/>
          </p:cNvSpPr>
          <p:nvPr>
            <p:ph idx="1"/>
          </p:nvPr>
        </p:nvSpPr>
        <p:spPr>
          <a:xfrm>
            <a:off x="381000" y="1905000"/>
            <a:ext cx="8229600" cy="4525963"/>
          </a:xfrm>
          <a:ln>
            <a:solidFill>
              <a:schemeClr val="tx1"/>
            </a:solidFill>
          </a:ln>
        </p:spPr>
        <p:txBody>
          <a:bodyPr>
            <a:normAutofit/>
          </a:bodyPr>
          <a:lstStyle/>
          <a:p>
            <a:r>
              <a:rPr lang="en-US" dirty="0" smtClean="0"/>
              <a:t>Thanks Gov. Nixon for veto of Senate Bill 731 </a:t>
            </a:r>
          </a:p>
          <a:p>
            <a:r>
              <a:rPr lang="en-US" dirty="0"/>
              <a:t>T</a:t>
            </a:r>
            <a:r>
              <a:rPr lang="en-US" dirty="0" smtClean="0"/>
              <a:t>hanks AG </a:t>
            </a:r>
            <a:r>
              <a:rPr lang="en-US" dirty="0" err="1" smtClean="0"/>
              <a:t>Koster</a:t>
            </a:r>
            <a:r>
              <a:rPr lang="en-US" dirty="0" smtClean="0"/>
              <a:t> for demanding offsite testing along haul routes &amp; getting comprehensive air monitoring.</a:t>
            </a:r>
          </a:p>
          <a:p>
            <a:r>
              <a:rPr lang="en-US" dirty="0" smtClean="0"/>
              <a:t>Please support St. Louis Army Corps of Engineers FUSRAP takeover of the West Lake Landfill </a:t>
            </a:r>
          </a:p>
        </p:txBody>
      </p:sp>
    </p:spTree>
    <p:extLst>
      <p:ext uri="{BB962C8B-B14F-4D97-AF65-F5344CB8AC3E}">
        <p14:creationId xmlns:p14="http://schemas.microsoft.com/office/powerpoint/2010/main" val="11738510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Sign Letter to EPA Region 7 </a:t>
            </a:r>
            <a:br>
              <a:rPr lang="en-US" dirty="0" smtClean="0"/>
            </a:br>
            <a:r>
              <a:rPr lang="en-US" dirty="0" smtClean="0"/>
              <a:t>Transparency Needed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0321" y="1600200"/>
            <a:ext cx="6983358" cy="4525963"/>
          </a:xfrm>
        </p:spPr>
      </p:pic>
      <p:sp>
        <p:nvSpPr>
          <p:cNvPr id="5" name="TextBox 4"/>
          <p:cNvSpPr txBox="1"/>
          <p:nvPr/>
        </p:nvSpPr>
        <p:spPr>
          <a:xfrm>
            <a:off x="914400" y="6324600"/>
            <a:ext cx="7467600" cy="369332"/>
          </a:xfrm>
          <a:prstGeom prst="rect">
            <a:avLst/>
          </a:prstGeom>
          <a:noFill/>
        </p:spPr>
        <p:txBody>
          <a:bodyPr wrap="square" rtlCol="0">
            <a:spAutoFit/>
          </a:bodyPr>
          <a:lstStyle/>
          <a:p>
            <a:r>
              <a:rPr lang="en-US" b="1" dirty="0" smtClean="0">
                <a:solidFill>
                  <a:schemeClr val="tx1"/>
                </a:solidFill>
              </a:rPr>
              <a:t>Photo credit: St. Louis Public Radio</a:t>
            </a:r>
            <a:endParaRPr lang="en-US" b="1" dirty="0">
              <a:solidFill>
                <a:schemeClr val="tx1"/>
              </a:solidFill>
            </a:endParaRPr>
          </a:p>
        </p:txBody>
      </p:sp>
    </p:spTree>
    <p:extLst>
      <p:ext uri="{BB962C8B-B14F-4D97-AF65-F5344CB8AC3E}">
        <p14:creationId xmlns:p14="http://schemas.microsoft.com/office/powerpoint/2010/main" val="19641255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1066800"/>
          </a:xfrm>
          <a:ln>
            <a:solidFill>
              <a:schemeClr val="tx1"/>
            </a:solidFill>
          </a:ln>
        </p:spPr>
        <p:txBody>
          <a:bodyPr>
            <a:noAutofit/>
          </a:bodyPr>
          <a:lstStyle/>
          <a:p>
            <a:pPr lvl="0"/>
            <a:r>
              <a:rPr lang="en-US" sz="8000" b="1" dirty="0" smtClean="0"/>
              <a:t>Upcoming Events</a:t>
            </a:r>
            <a:endParaRPr lang="en-US" sz="8000" dirty="0" smtClean="0"/>
          </a:p>
        </p:txBody>
      </p:sp>
      <p:sp>
        <p:nvSpPr>
          <p:cNvPr id="3" name="Content Placeholder 2"/>
          <p:cNvSpPr>
            <a:spLocks noGrp="1"/>
          </p:cNvSpPr>
          <p:nvPr>
            <p:ph idx="1"/>
          </p:nvPr>
        </p:nvSpPr>
        <p:spPr>
          <a:xfrm>
            <a:off x="304800" y="1447800"/>
            <a:ext cx="8534400" cy="5257800"/>
          </a:xfrm>
          <a:ln w="38100">
            <a:solidFill>
              <a:schemeClr val="tx1"/>
            </a:solidFill>
          </a:ln>
        </p:spPr>
        <p:txBody>
          <a:bodyPr>
            <a:normAutofit fontScale="62500" lnSpcReduction="20000"/>
          </a:bodyPr>
          <a:lstStyle/>
          <a:p>
            <a:pPr lvl="0"/>
            <a:endParaRPr lang="en-US" b="1" dirty="0" smtClean="0">
              <a:solidFill>
                <a:srgbClr val="FF0000"/>
              </a:solidFill>
            </a:endParaRPr>
          </a:p>
          <a:p>
            <a:pPr lvl="0"/>
            <a:r>
              <a:rPr lang="en-US" b="1" dirty="0" smtClean="0">
                <a:solidFill>
                  <a:srgbClr val="FF0000"/>
                </a:solidFill>
              </a:rPr>
              <a:t>July 20</a:t>
            </a:r>
            <a:r>
              <a:rPr lang="en-US" b="1" baseline="30000" dirty="0" smtClean="0">
                <a:solidFill>
                  <a:srgbClr val="FF0000"/>
                </a:solidFill>
              </a:rPr>
              <a:t>th</a:t>
            </a:r>
            <a:r>
              <a:rPr lang="en-US" b="1" dirty="0" smtClean="0">
                <a:solidFill>
                  <a:srgbClr val="FF0000"/>
                </a:solidFill>
              </a:rPr>
              <a:t>:  1–4 p.m. </a:t>
            </a:r>
            <a:r>
              <a:rPr lang="en-US" b="1" dirty="0" smtClean="0"/>
              <a:t>Open House, Pattonville Fire Department,  222 Maryland Heights Expressway, Maryland Heights, MO 63043 [across from Verizon </a:t>
            </a:r>
            <a:r>
              <a:rPr lang="en-US" b="1" dirty="0" smtClean="0"/>
              <a:t>Amphitheatre.</a:t>
            </a:r>
            <a:endParaRPr lang="en-US" b="1" dirty="0" smtClean="0"/>
          </a:p>
          <a:p>
            <a:pPr lvl="0"/>
            <a:endParaRPr lang="en-US" b="1" dirty="0"/>
          </a:p>
          <a:p>
            <a:pPr lvl="0"/>
            <a:r>
              <a:rPr lang="en-US" b="1" dirty="0" smtClean="0">
                <a:solidFill>
                  <a:srgbClr val="FF0000"/>
                </a:solidFill>
              </a:rPr>
              <a:t>July 21st, 6:30pm: </a:t>
            </a:r>
            <a:r>
              <a:rPr lang="en-US" b="1" dirty="0" smtClean="0"/>
              <a:t>CAG </a:t>
            </a:r>
            <a:r>
              <a:rPr lang="en-US" b="1" dirty="0"/>
              <a:t>Meeting at IUOE Local 513. </a:t>
            </a:r>
            <a:r>
              <a:rPr lang="en-US" b="1" dirty="0" smtClean="0"/>
              <a:t>– </a:t>
            </a:r>
            <a:r>
              <a:rPr lang="en-US" b="1" dirty="0" smtClean="0">
                <a:solidFill>
                  <a:srgbClr val="7030A0"/>
                </a:solidFill>
              </a:rPr>
              <a:t>Subject - Preparedness </a:t>
            </a:r>
            <a:r>
              <a:rPr lang="en-US" b="1" dirty="0" smtClean="0"/>
              <a:t>Check </a:t>
            </a:r>
            <a:r>
              <a:rPr lang="en-US" b="1" dirty="0"/>
              <a:t>the website for more information. </a:t>
            </a:r>
            <a:r>
              <a:rPr lang="en-US" b="1" dirty="0" smtClean="0"/>
              <a:t> http</a:t>
            </a:r>
            <a:r>
              <a:rPr lang="en-US" b="1" dirty="0"/>
              <a:t>://www.westlakecag.org/</a:t>
            </a:r>
            <a:endParaRPr lang="en-US" b="1" dirty="0" smtClean="0"/>
          </a:p>
          <a:p>
            <a:pPr marL="0" lvl="0" indent="0">
              <a:buNone/>
            </a:pPr>
            <a:endParaRPr lang="en-US" b="1" dirty="0" smtClean="0"/>
          </a:p>
          <a:p>
            <a:pPr lvl="0"/>
            <a:r>
              <a:rPr lang="en-US" b="1" dirty="0" smtClean="0">
                <a:solidFill>
                  <a:srgbClr val="FF0000"/>
                </a:solidFill>
              </a:rPr>
              <a:t>July 23rd, 10am: </a:t>
            </a:r>
            <a:r>
              <a:rPr lang="en-US" b="1" dirty="0" smtClean="0"/>
              <a:t>Prayer Vigil, North Side of Landfill, St. Charles Rock Road, FSM at former Phillips 66 gas station</a:t>
            </a:r>
          </a:p>
          <a:p>
            <a:pPr marL="0" lvl="0" indent="0">
              <a:buNone/>
            </a:pPr>
            <a:endParaRPr lang="en-US" b="1" dirty="0" smtClean="0"/>
          </a:p>
          <a:p>
            <a:r>
              <a:rPr lang="en-US" b="1" dirty="0">
                <a:solidFill>
                  <a:srgbClr val="FF0000"/>
                </a:solidFill>
              </a:rPr>
              <a:t>Community Meeting at IUOE Local </a:t>
            </a:r>
            <a:r>
              <a:rPr lang="en-US" b="1" dirty="0" smtClean="0">
                <a:solidFill>
                  <a:srgbClr val="FF0000"/>
                </a:solidFill>
              </a:rPr>
              <a:t>513</a:t>
            </a:r>
            <a:r>
              <a:rPr lang="en-US" b="1" dirty="0" smtClean="0"/>
              <a:t> </a:t>
            </a:r>
            <a:endParaRPr lang="en-US" b="1" dirty="0" smtClean="0"/>
          </a:p>
          <a:p>
            <a:r>
              <a:rPr lang="en-US" b="1" dirty="0" smtClean="0"/>
              <a:t>will </a:t>
            </a:r>
            <a:r>
              <a:rPr lang="en-US" b="1" dirty="0"/>
              <a:t>not be until </a:t>
            </a:r>
            <a:r>
              <a:rPr lang="en-US" b="1" dirty="0" smtClean="0"/>
              <a:t>September 18th </a:t>
            </a:r>
            <a:r>
              <a:rPr lang="en-US" b="1" dirty="0"/>
              <a:t>due to Lois Gibbs meeting week of normal Community </a:t>
            </a:r>
            <a:r>
              <a:rPr lang="en-US" b="1" dirty="0" smtClean="0"/>
              <a:t>meeting </a:t>
            </a:r>
          </a:p>
          <a:p>
            <a:pPr marL="0" indent="0">
              <a:buNone/>
            </a:pPr>
            <a:endParaRPr lang="en-US" b="1" dirty="0" smtClean="0">
              <a:solidFill>
                <a:schemeClr val="accent6">
                  <a:lumMod val="75000"/>
                </a:schemeClr>
              </a:solidFill>
            </a:endParaRPr>
          </a:p>
          <a:p>
            <a:pPr lvl="0"/>
            <a:r>
              <a:rPr lang="en-US" b="1" dirty="0" smtClean="0">
                <a:solidFill>
                  <a:srgbClr val="FF0000"/>
                </a:solidFill>
              </a:rPr>
              <a:t>Thank You for Attending tonight’s meeting</a:t>
            </a:r>
          </a:p>
          <a:p>
            <a:pPr marL="0" lvl="0" indent="0">
              <a:buNone/>
            </a:pPr>
            <a:endParaRPr lang="en-US" dirty="0" smtClean="0">
              <a:solidFill>
                <a:srgbClr val="FF0000"/>
              </a:solidFill>
            </a:endParaRPr>
          </a:p>
          <a:p>
            <a:pPr>
              <a:buFont typeface="Wingdings 2" pitchFamily="18" charset="2"/>
              <a:buNone/>
              <a:defRPr/>
            </a:pPr>
            <a:endParaRPr lang="en-US" dirty="0"/>
          </a:p>
        </p:txBody>
      </p:sp>
      <p:cxnSp>
        <p:nvCxnSpPr>
          <p:cNvPr id="4" name="Straight Connector 3"/>
          <p:cNvCxnSpPr/>
          <p:nvPr/>
        </p:nvCxnSpPr>
        <p:spPr>
          <a:xfrm>
            <a:off x="685800" y="5105400"/>
            <a:ext cx="35814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820960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49661"/>
            <a:ext cx="3800475" cy="38004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62198"/>
            <a:ext cx="3908885" cy="38004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7076" y="302870"/>
            <a:ext cx="3416874" cy="182903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78710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ln>
            <a:solidFill>
              <a:schemeClr val="tx1"/>
            </a:solidFill>
          </a:ln>
        </p:spPr>
        <p:txBody>
          <a:bodyPr>
            <a:normAutofit fontScale="90000"/>
          </a:bodyPr>
          <a:lstStyle/>
          <a:p>
            <a:r>
              <a:rPr lang="en-US" dirty="0" smtClean="0"/>
              <a:t>Fundraising </a:t>
            </a:r>
            <a:r>
              <a:rPr lang="en-US" dirty="0"/>
              <a:t>U</a:t>
            </a:r>
            <a:r>
              <a:rPr lang="en-US" dirty="0" smtClean="0"/>
              <a:t>pdate</a:t>
            </a:r>
            <a:endParaRPr lang="en-US" dirty="0"/>
          </a:p>
        </p:txBody>
      </p:sp>
      <p:pic>
        <p:nvPicPr>
          <p:cNvPr id="409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229" t="8887" r="21659"/>
          <a:stretch/>
        </p:blipFill>
        <p:spPr bwMode="auto">
          <a:xfrm>
            <a:off x="457200" y="990600"/>
            <a:ext cx="82296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447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15400" cy="1066800"/>
          </a:xfrm>
          <a:ln>
            <a:solidFill>
              <a:schemeClr val="tx1"/>
            </a:solidFill>
          </a:ln>
        </p:spPr>
        <p:txBody>
          <a:bodyPr>
            <a:normAutofit fontScale="90000"/>
          </a:bodyPr>
          <a:lstStyle/>
          <a:p>
            <a:r>
              <a:rPr lang="en-US" b="1" dirty="0" smtClean="0"/>
              <a:t>How did nuclear weapons related radioactive wastes end up at West Lake?</a:t>
            </a:r>
            <a:endParaRPr lang="en-US" b="1" i="1" dirty="0">
              <a:solidFill>
                <a:srgbClr val="FF0000"/>
              </a:solidFill>
            </a:endParaRPr>
          </a:p>
        </p:txBody>
      </p:sp>
      <p:sp>
        <p:nvSpPr>
          <p:cNvPr id="3" name="Content Placeholder 2"/>
          <p:cNvSpPr>
            <a:spLocks noGrp="1"/>
          </p:cNvSpPr>
          <p:nvPr>
            <p:ph idx="1"/>
          </p:nvPr>
        </p:nvSpPr>
        <p:spPr>
          <a:xfrm>
            <a:off x="228600" y="1600200"/>
            <a:ext cx="8686800" cy="5181600"/>
          </a:xfrm>
          <a:ln>
            <a:solidFill>
              <a:schemeClr val="tx1"/>
            </a:solidFill>
          </a:ln>
        </p:spPr>
        <p:txBody>
          <a:bodyPr>
            <a:normAutofit fontScale="85000" lnSpcReduction="10000"/>
          </a:bodyPr>
          <a:lstStyle/>
          <a:p>
            <a:r>
              <a:rPr lang="en-US" sz="2800" b="1" dirty="0" smtClean="0"/>
              <a:t>1942</a:t>
            </a:r>
            <a:r>
              <a:rPr lang="en-US" sz="2800" dirty="0" smtClean="0"/>
              <a:t>: The Manhattan Project and Mallinckrodt</a:t>
            </a:r>
          </a:p>
          <a:p>
            <a:r>
              <a:rPr lang="en-US" sz="2800" b="1" dirty="0" smtClean="0"/>
              <a:t>1946-1957</a:t>
            </a:r>
            <a:r>
              <a:rPr lang="en-US" sz="2800" dirty="0" smtClean="0"/>
              <a:t>: Wastes stored at the airport along Coldwater Creek </a:t>
            </a:r>
            <a:endParaRPr lang="en-US" sz="2800" dirty="0"/>
          </a:p>
          <a:p>
            <a:r>
              <a:rPr lang="en-US" sz="2800" b="1" dirty="0" smtClean="0"/>
              <a:t>1966-1967</a:t>
            </a:r>
            <a:r>
              <a:rPr lang="en-US" sz="2800" dirty="0" smtClean="0"/>
              <a:t>: Wastes moved from airport to </a:t>
            </a:r>
            <a:r>
              <a:rPr lang="en-US" sz="2800" dirty="0" err="1" smtClean="0"/>
              <a:t>Latty</a:t>
            </a:r>
            <a:r>
              <a:rPr lang="en-US" sz="2800" dirty="0" smtClean="0"/>
              <a:t> Ave in Hazelwood </a:t>
            </a:r>
          </a:p>
          <a:p>
            <a:r>
              <a:rPr lang="en-US" sz="2800" b="1" dirty="0" smtClean="0"/>
              <a:t>1973</a:t>
            </a:r>
            <a:r>
              <a:rPr lang="en-US" sz="2800" dirty="0" smtClean="0"/>
              <a:t>: Wastes moved from </a:t>
            </a:r>
            <a:r>
              <a:rPr lang="en-US" sz="2800" dirty="0" err="1" smtClean="0"/>
              <a:t>Latty</a:t>
            </a:r>
            <a:r>
              <a:rPr lang="en-US" sz="2800" dirty="0" smtClean="0"/>
              <a:t> Ave. to West Lake Landfill </a:t>
            </a:r>
          </a:p>
          <a:p>
            <a:r>
              <a:rPr lang="en-US" sz="2800" b="1" dirty="0" smtClean="0"/>
              <a:t>1974</a:t>
            </a:r>
            <a:r>
              <a:rPr lang="en-US" sz="2800" dirty="0" smtClean="0"/>
              <a:t>: Radioactive sections of landfill closed. </a:t>
            </a:r>
          </a:p>
          <a:p>
            <a:r>
              <a:rPr lang="en-US" sz="2800" b="1" dirty="0" smtClean="0"/>
              <a:t>1990</a:t>
            </a:r>
            <a:r>
              <a:rPr lang="en-US" sz="2800" dirty="0" smtClean="0"/>
              <a:t>: West Lake put on EPA National Priorities List </a:t>
            </a:r>
          </a:p>
          <a:p>
            <a:r>
              <a:rPr lang="en-US" sz="2800" b="1" dirty="0" smtClean="0"/>
              <a:t>2008</a:t>
            </a:r>
            <a:r>
              <a:rPr lang="en-US" sz="2800" dirty="0" smtClean="0"/>
              <a:t>: EPA decided to </a:t>
            </a:r>
            <a:r>
              <a:rPr lang="en-US" sz="2800" b="1" dirty="0" smtClean="0"/>
              <a:t>cap-and-leave</a:t>
            </a:r>
            <a:r>
              <a:rPr lang="en-US" sz="2800" dirty="0" smtClean="0"/>
              <a:t> radioactive wastes </a:t>
            </a:r>
          </a:p>
          <a:p>
            <a:r>
              <a:rPr lang="en-US" sz="2800" b="1" dirty="0" smtClean="0"/>
              <a:t>2010</a:t>
            </a:r>
            <a:r>
              <a:rPr lang="en-US" sz="2800" dirty="0" smtClean="0"/>
              <a:t>: EPA reopened and reevaluating decision, which is ongoing </a:t>
            </a:r>
          </a:p>
          <a:p>
            <a:r>
              <a:rPr lang="en-US" sz="2800" b="1" dirty="0" smtClean="0"/>
              <a:t>2010</a:t>
            </a:r>
            <a:r>
              <a:rPr lang="en-US" sz="2800" dirty="0" smtClean="0"/>
              <a:t>: Smoldering landfill fire started </a:t>
            </a:r>
          </a:p>
          <a:p>
            <a:r>
              <a:rPr lang="en-US" sz="2800" b="1" dirty="0" smtClean="0"/>
              <a:t>2013</a:t>
            </a:r>
            <a:r>
              <a:rPr lang="en-US" sz="2800" dirty="0" smtClean="0"/>
              <a:t>: Attorney General sues Republic Services </a:t>
            </a:r>
          </a:p>
          <a:p>
            <a:r>
              <a:rPr lang="en-US" sz="2800" b="1" dirty="0" smtClean="0"/>
              <a:t>2014</a:t>
            </a:r>
            <a:r>
              <a:rPr lang="en-US" sz="2800" dirty="0" smtClean="0"/>
              <a:t>: Attorney General request radioactive testing outside of the Landfill and of the Haul Roads. The AG also set a Motion for Trial.</a:t>
            </a:r>
          </a:p>
        </p:txBody>
      </p:sp>
    </p:spTree>
    <p:extLst>
      <p:ext uri="{BB962C8B-B14F-4D97-AF65-F5344CB8AC3E}">
        <p14:creationId xmlns:p14="http://schemas.microsoft.com/office/powerpoint/2010/main" val="2405758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199"/>
            <a:ext cx="8229600" cy="990601"/>
          </a:xfrm>
          <a:ln>
            <a:solidFill>
              <a:schemeClr val="tx1"/>
            </a:solidFill>
          </a:ln>
        </p:spPr>
        <p:txBody>
          <a:bodyPr>
            <a:normAutofit fontScale="90000"/>
          </a:bodyPr>
          <a:lstStyle/>
          <a:p>
            <a:r>
              <a:rPr lang="en-US" dirty="0" smtClean="0"/>
              <a:t>SB 731 Veto by Gov. Jay </a:t>
            </a:r>
            <a:r>
              <a:rPr lang="en-US" dirty="0"/>
              <a:t>Nixon</a:t>
            </a:r>
            <a:br>
              <a:rPr lang="en-US" dirty="0"/>
            </a:br>
            <a:r>
              <a:rPr lang="en-US" sz="2000" dirty="0"/>
              <a:t>http://governor.mo.gov/sites/default/files/SB%20731%20veto.pdf</a:t>
            </a:r>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137975"/>
            <a:ext cx="7238999" cy="5720025"/>
          </a:xfrm>
        </p:spPr>
      </p:pic>
      <p:cxnSp>
        <p:nvCxnSpPr>
          <p:cNvPr id="5" name="Straight Connector 4"/>
          <p:cNvCxnSpPr/>
          <p:nvPr/>
        </p:nvCxnSpPr>
        <p:spPr>
          <a:xfrm>
            <a:off x="1295400" y="6553200"/>
            <a:ext cx="32004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64506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a:ln>
            <a:solidFill>
              <a:schemeClr val="tx1"/>
            </a:solidFill>
          </a:ln>
        </p:spPr>
        <p:txBody>
          <a:bodyPr>
            <a:normAutofit fontScale="90000"/>
          </a:bodyPr>
          <a:lstStyle/>
          <a:p>
            <a:r>
              <a:rPr lang="en-US" dirty="0">
                <a:solidFill>
                  <a:prstClr val="black"/>
                </a:solidFill>
              </a:rPr>
              <a:t>SB 731 Veto Continued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63546"/>
            <a:ext cx="9144000" cy="320430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0"/>
            <a:ext cx="9144000" cy="2524246"/>
          </a:xfrm>
          <a:prstGeom prst="rect">
            <a:avLst/>
          </a:prstGeom>
        </p:spPr>
      </p:pic>
    </p:spTree>
    <p:extLst>
      <p:ext uri="{BB962C8B-B14F-4D97-AF65-F5344CB8AC3E}">
        <p14:creationId xmlns:p14="http://schemas.microsoft.com/office/powerpoint/2010/main" val="4137161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chemeClr val="tx1"/>
            </a:solidFill>
          </a:ln>
        </p:spPr>
        <p:txBody>
          <a:bodyPr/>
          <a:lstStyle/>
          <a:p>
            <a:r>
              <a:rPr lang="en-US" dirty="0"/>
              <a:t>Veto Session: September 10, 2014</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9668" y="1600200"/>
            <a:ext cx="8224663" cy="4525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003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41677</TotalTime>
  <Words>1325</Words>
  <Application>Microsoft Office PowerPoint</Application>
  <PresentationFormat>On-screen Show (4:3)</PresentationFormat>
  <Paragraphs>148</Paragraphs>
  <Slides>48</Slides>
  <Notes>3</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Franciscan Sisters of Mary</vt:lpstr>
      <vt:lpstr>Just Moms STL </vt:lpstr>
      <vt:lpstr>Report Odor Alerts email: swmp@dnr.mo.gov   Call: 800-361-4827 or 573-751-5401  - Fax: 800-526-3902  or Fill out the Odor form @ http://www.dnr.mo.gov/bridgeton/concern.htm</vt:lpstr>
      <vt:lpstr>Fundraising Update</vt:lpstr>
      <vt:lpstr>How did nuclear weapons related radioactive wastes end up at West Lake?</vt:lpstr>
      <vt:lpstr>SB 731 Veto by Gov. Jay Nixon http://governor.mo.gov/sites/default/files/SB%20731%20veto.pdf</vt:lpstr>
      <vt:lpstr>SB 731 Veto Continued </vt:lpstr>
      <vt:lpstr>Veto Session: September 10, 2014</vt:lpstr>
      <vt:lpstr>Smoldering Fire Update </vt:lpstr>
      <vt:lpstr>PowerPoint Presentation</vt:lpstr>
      <vt:lpstr>PowerPoint Presentation</vt:lpstr>
      <vt:lpstr>Smoldering Fire Update</vt:lpstr>
      <vt:lpstr>Smoldering Fire Update</vt:lpstr>
      <vt:lpstr>Smoldering Fire Update</vt:lpstr>
      <vt:lpstr>New Source Performance Standards (NSPS)</vt:lpstr>
      <vt:lpstr>May: GEW 53-54 Between 134-138°F</vt:lpstr>
      <vt:lpstr>GEWs in the South Quarry</vt:lpstr>
      <vt:lpstr>National Institute for Occupational Safety and Health (NIOSH)</vt:lpstr>
      <vt:lpstr>NIOSH Review </vt:lpstr>
      <vt:lpstr>NIOSH Review Continued</vt:lpstr>
      <vt:lpstr>Isolation Barrier </vt:lpstr>
      <vt:lpstr>Isolation Barrier: EPA Approval</vt:lpstr>
      <vt:lpstr>EPA on DNR Isolation Barrier Comments</vt:lpstr>
      <vt:lpstr>DNR Isolation Barrier Comments http://www.dnr.mo.gov/env/swmp/facilities/docs/20140618wllpreconstructionwpcommentletter.pdf</vt:lpstr>
      <vt:lpstr>DNR on Relocating Waste</vt:lpstr>
      <vt:lpstr>DNR on Potential Problems</vt:lpstr>
      <vt:lpstr>DNR on Air Monitoring</vt:lpstr>
      <vt:lpstr>DNR on Equipment Contamination</vt:lpstr>
      <vt:lpstr>DNR on North Quarry Impacts</vt:lpstr>
      <vt:lpstr>Community Monitoring Equipment</vt:lpstr>
      <vt:lpstr>NETC.COM</vt:lpstr>
      <vt:lpstr> What is NETC maps all about???</vt:lpstr>
      <vt:lpstr>www.netc.com ID: justmomsstl       Pswd: fusrap</vt:lpstr>
      <vt:lpstr>NETC of St. Louis Metro </vt:lpstr>
      <vt:lpstr>Information Showing the Community’s and EPA’s Monitors Online for One Month</vt:lpstr>
      <vt:lpstr>Lois Gibbs – Love Canal</vt:lpstr>
      <vt:lpstr>PowerPoint Presentation</vt:lpstr>
      <vt:lpstr>Video </vt:lpstr>
      <vt:lpstr>-Save the Date -</vt:lpstr>
      <vt:lpstr>County Health Researchers to look into Coldwater Creek cancer questions.</vt:lpstr>
      <vt:lpstr>PowerPoint Presentation</vt:lpstr>
      <vt:lpstr>Sign Letter to Federally Elected Officials</vt:lpstr>
      <vt:lpstr>PowerPoint Presentation</vt:lpstr>
      <vt:lpstr>Sign Letter to Governor Jay Nixon  and Attorney General Chris Koster</vt:lpstr>
      <vt:lpstr>Sign Letter to EPA Region 7  Transparency Needed</vt:lpstr>
      <vt:lpstr>Upcoming Events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Edward J Heisel</dc:creator>
  <cp:lastModifiedBy>CStarwalker</cp:lastModifiedBy>
  <cp:revision>487</cp:revision>
  <cp:lastPrinted>1601-01-01T00:00:00Z</cp:lastPrinted>
  <dcterms:created xsi:type="dcterms:W3CDTF">2009-01-28T19:14:53Z</dcterms:created>
  <dcterms:modified xsi:type="dcterms:W3CDTF">2014-07-17T19:24:29Z</dcterms:modified>
</cp:coreProperties>
</file>